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270" r:id="rId3"/>
    <p:sldId id="326" r:id="rId4"/>
    <p:sldId id="328" r:id="rId5"/>
    <p:sldId id="275" r:id="rId6"/>
    <p:sldId id="347" r:id="rId7"/>
    <p:sldId id="348" r:id="rId8"/>
    <p:sldId id="349" r:id="rId9"/>
    <p:sldId id="323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6" r:id="rId20"/>
    <p:sldId id="361" r:id="rId21"/>
    <p:sldId id="354" r:id="rId22"/>
    <p:sldId id="355" r:id="rId23"/>
    <p:sldId id="279" r:id="rId24"/>
    <p:sldId id="322" r:id="rId25"/>
    <p:sldId id="311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8" r:id="rId34"/>
    <p:sldId id="359" r:id="rId35"/>
    <p:sldId id="32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34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9B4F8-B9B8-4A16-8056-FA7F3557B8C5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0A8B-A679-4A27-84B0-328234F412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3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38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3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96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3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MVVM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模式，本质上是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MVC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的改进版。应用的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以及基础表示和业务逻辑被分成三个独立的类：视图，用于封装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逻辑；视图模型，用于封装表示逻辑和状态；以及模型，用于封装应用的业务逻辑和数据。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7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70A8B-A679-4A27-84B0-328234F412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83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70A8B-A679-4A27-84B0-328234F412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42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70A8B-A679-4A27-84B0-328234F412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34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70A8B-A679-4A27-84B0-328234F412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90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70A8B-A679-4A27-84B0-328234F412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45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78803-B1DC-855D-4DBC-529C7B54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180CA-31F6-67D4-92EB-26328318A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F7C99-DE6D-CC4A-13E9-B199547E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1F4ED-8EBE-6D08-6AFA-83BEDBE4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26A27D-90CC-3601-A639-180B0433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1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AD5EA-43B4-7D57-6D5C-ACC108BD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9115D-45D6-A3B1-BD08-CC69524FE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215E8-5099-BA84-7285-04122E78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879CB-FB62-F65B-1FDD-034F371D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F04D0F-BE4E-6A08-5845-F072380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A60B3F-C130-8897-15D6-CE9EFD032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AD31B4-DC93-B234-4054-7FEFBBB7E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7C8E2-7A2C-8AFF-7CF8-64EC9EB3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C6749-E5D1-48B8-1B01-D8C5B902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2010D-BD5E-4847-2686-CB5238D6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3C689-BB9A-44D4-9884-2023886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EB2BC-19DC-7BE6-F6BC-B9596402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30DFF-0024-B056-9F82-8C493A56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73461-4D10-0C4F-BB91-04174223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A0E1E-1EF3-65E1-AE51-4A848013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3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E00A7-037E-C6B8-217B-6E59CA11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BBD18-41BC-F243-A748-621D206A6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2A086-3A6A-2663-986C-230BB245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9BFA0-09BF-82A0-2DA1-00E089EE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5D31F-C8AB-49A1-BE2A-7978982C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8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F9EB-60E2-9DF8-B909-E3622639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526EB-CCFD-243B-6B54-0AB8A8C9F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401016-EB74-06FE-2CEF-CA92D678D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4DFAD-2BDF-B94A-C52C-D08801DE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970325-1C82-AD51-5285-323C7596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05842-495A-D34F-6E5F-A83357F1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3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1F9AA-A543-96F2-E8B0-145B6975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CA0668-F08B-0A09-5C9C-A62E48491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9137B1-9742-527D-7626-817B96750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ACEF82-CFF5-57FF-1A8C-68363ED30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3CD740-7D59-95C6-8E32-988FF3285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0A8A02-67E5-5BCF-3F24-0D94BE26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9EB029-22E3-A395-AFFD-D3FA70A4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5CFE57-73C0-FE8C-83A6-ADB75C5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1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6052F-8656-99E0-A044-96ECD0E8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5A215E-1D10-DE23-E4B1-1F7670B6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3C5798-2116-D8F9-B4FA-F61DB0C3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8A7607-91E2-D637-232F-4F9B5690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4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8209A8-E09C-41E7-77FC-C499885C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A37CDE-627B-8688-DE6A-9272DAA4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CD9DF-2CAD-5A4B-D811-2287DBF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9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4C832-1EA2-BAEF-B8EB-4A7F5977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7E8AD-CE50-09DC-30BF-F8AAF0C03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6463A9-F51C-BB9E-BD1A-C24ED2C54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082058-9BD1-A542-82D2-B84766C8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C85E9-6032-4C2C-8952-E2A43F99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7E3FE3-CFC3-6E0C-6173-EED7910B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5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2FE76-0511-2BB5-4C99-96E6A15C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61A8DA-5020-430A-9CE4-95987DDBE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95129-30D2-1059-B166-F5D4DD4A2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04382C-FCDC-4F2F-087B-9BC3300B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B246-D61A-6C5B-859A-3361C3D5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0CA7C-2F21-5E31-61D8-289E720A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9EBC7F-5221-5BF7-2439-AEDF4362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853EE-826D-710F-A13C-4FC3AAEC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16301-7B84-993F-66FB-587B3E9E8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7400-BCA1-4CCF-9320-B208241C2B12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F6E63-FFC5-86C6-21DC-04057B77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13343-0FBC-DD7B-F863-B5BEDAE04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3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element.eleme.cn/#/zh-CNListen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yapi.smart-xwork.cn/mock/169327/emp/list" TargetMode="External"/><Relationship Id="rId2" Type="http://schemas.openxmlformats.org/officeDocument/2006/relationships/hyperlink" Target="https://www.axios-http.cn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://yapi.smart-xwork.cn/mock/169327/emp/deleteById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ginx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ilibili.com/video/BV1gh411U7JD/?spm_id_from=333.337.search-card.all.click&amp;vd_source=ac91fb62804c071d4eccecb34f228a2a" TargetMode="External"/><Relationship Id="rId5" Type="http://schemas.openxmlformats.org/officeDocument/2006/relationships/hyperlink" Target="https://www.bilibili.com/video/BV1Zy4y1K7SH/?spm_id_from=333.337.search-card.all.click" TargetMode="External"/><Relationship Id="rId4" Type="http://schemas.openxmlformats.org/officeDocument/2006/relationships/hyperlink" Target="https://v2.cn.vuej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3">
            <a:extLst>
              <a:ext uri="{FF2B5EF4-FFF2-40B4-BE49-F238E27FC236}">
                <a16:creationId xmlns:a16="http://schemas.microsoft.com/office/drawing/2014/main" id="{1851DF1D-AE01-5A58-8E63-6FD43D896E82}"/>
              </a:ext>
            </a:extLst>
          </p:cNvPr>
          <p:cNvSpPr txBox="1">
            <a:spLocks/>
          </p:cNvSpPr>
          <p:nvPr/>
        </p:nvSpPr>
        <p:spPr>
          <a:xfrm>
            <a:off x="3576680" y="3652349"/>
            <a:ext cx="6042054" cy="2526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任课教师：何晓玉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院系：计算机科学与技术学院</a:t>
            </a: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邮箱：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hexiaoyv@zstu.edu.cn</a:t>
            </a:r>
          </a:p>
          <a:p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825BFF-E83D-4E9D-E6C3-80A53C60D543}"/>
              </a:ext>
            </a:extLst>
          </p:cNvPr>
          <p:cNvSpPr txBox="1"/>
          <p:nvPr/>
        </p:nvSpPr>
        <p:spPr>
          <a:xfrm>
            <a:off x="2760032" y="622537"/>
            <a:ext cx="603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应用开发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167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CDBECF-E0E3-9A56-F320-575C5939E9F8}"/>
              </a:ext>
            </a:extLst>
          </p:cNvPr>
          <p:cNvSpPr txBox="1">
            <a:spLocks/>
          </p:cNvSpPr>
          <p:nvPr/>
        </p:nvSpPr>
        <p:spPr>
          <a:xfrm>
            <a:off x="721201" y="1688854"/>
            <a:ext cx="10749598" cy="435079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页面，引入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Vue.js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代码区域，创建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核心对象，定义数据模型</a:t>
            </a: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编写视图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9E4EF75E-FDDC-FAFF-1BF4-252BE8585E29}"/>
              </a:ext>
            </a:extLst>
          </p:cNvPr>
          <p:cNvSpPr txBox="1">
            <a:spLocks/>
          </p:cNvSpPr>
          <p:nvPr/>
        </p:nvSpPr>
        <p:spPr>
          <a:xfrm>
            <a:off x="721200" y="1100872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Vue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快速入门</a:t>
            </a:r>
          </a:p>
        </p:txBody>
      </p:sp>
      <p:sp>
        <p:nvSpPr>
          <p:cNvPr id="14" name="!!矩形: 圆角 7">
            <a:extLst>
              <a:ext uri="{FF2B5EF4-FFF2-40B4-BE49-F238E27FC236}">
                <a16:creationId xmlns:a16="http://schemas.microsoft.com/office/drawing/2014/main" id="{C8A0A530-E19C-33E4-716D-3F1A8293FA14}"/>
              </a:ext>
            </a:extLst>
          </p:cNvPr>
          <p:cNvSpPr/>
          <p:nvPr/>
        </p:nvSpPr>
        <p:spPr>
          <a:xfrm>
            <a:off x="1139636" y="2328279"/>
            <a:ext cx="5490643" cy="347026"/>
          </a:xfrm>
          <a:prstGeom prst="roundRect">
            <a:avLst>
              <a:gd name="adj" fmla="val 11778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&lt;script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src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js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/vue.js"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&gt;&lt;/script&gt;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15" name="!!矩形: 圆角 7">
            <a:extLst>
              <a:ext uri="{FF2B5EF4-FFF2-40B4-BE49-F238E27FC236}">
                <a16:creationId xmlns:a16="http://schemas.microsoft.com/office/drawing/2014/main" id="{5A5ACD45-93FF-15BF-5CAE-46693F829938}"/>
              </a:ext>
            </a:extLst>
          </p:cNvPr>
          <p:cNvSpPr/>
          <p:nvPr/>
        </p:nvSpPr>
        <p:spPr>
          <a:xfrm>
            <a:off x="1102734" y="3444065"/>
            <a:ext cx="5490643" cy="1671119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new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Vue({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  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el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: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"#app"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   data: 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       message: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"Hello Vue!"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   }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})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A0FB115A-DDAE-F8C9-2B9A-FCDC6A6E812C}"/>
              </a:ext>
            </a:extLst>
          </p:cNvPr>
          <p:cNvSpPr/>
          <p:nvPr/>
        </p:nvSpPr>
        <p:spPr>
          <a:xfrm>
            <a:off x="1102734" y="5624713"/>
            <a:ext cx="5490643" cy="1035975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&lt;div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id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"app"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   &lt;input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type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"text"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v-model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"message"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{{ message }}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&lt;/div&gt;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E96243-D1C5-2ACB-1D4A-6A8E550856EE}"/>
              </a:ext>
            </a:extLst>
          </p:cNvPr>
          <p:cNvGrpSpPr/>
          <p:nvPr/>
        </p:nvGrpSpPr>
        <p:grpSpPr>
          <a:xfrm>
            <a:off x="6993362" y="3050435"/>
            <a:ext cx="4610765" cy="3095176"/>
            <a:chOff x="6964591" y="3215976"/>
            <a:chExt cx="4610765" cy="309517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AE6EE60-C6E2-46E0-10FA-39E36AB5F0A9}"/>
                </a:ext>
              </a:extLst>
            </p:cNvPr>
            <p:cNvGrpSpPr/>
            <p:nvPr/>
          </p:nvGrpSpPr>
          <p:grpSpPr>
            <a:xfrm>
              <a:off x="6964591" y="3215976"/>
              <a:ext cx="4610765" cy="3095176"/>
              <a:chOff x="920209" y="1823315"/>
              <a:chExt cx="4521213" cy="3095176"/>
            </a:xfrm>
          </p:grpSpPr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2E3B1775-69A2-5CC9-051A-A6368DA205E1}"/>
                  </a:ext>
                </a:extLst>
              </p:cNvPr>
              <p:cNvSpPr/>
              <p:nvPr/>
            </p:nvSpPr>
            <p:spPr>
              <a:xfrm>
                <a:off x="920209" y="1823316"/>
                <a:ext cx="4521213" cy="3095175"/>
              </a:xfrm>
              <a:prstGeom prst="round2DiagRect">
                <a:avLst>
                  <a:gd name="adj1" fmla="val 3057"/>
                  <a:gd name="adj2" fmla="val 2083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40000" bIns="18000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形式：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{{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表达式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}}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内容可以是：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变量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三元运算符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函数调用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算术运算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1" name="矩形: 对角圆角 20">
                <a:extLst>
                  <a:ext uri="{FF2B5EF4-FFF2-40B4-BE49-F238E27FC236}">
                    <a16:creationId xmlns:a16="http://schemas.microsoft.com/office/drawing/2014/main" id="{D68030F9-8389-BE76-ADEE-534D3EDA3B02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897891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插值表达式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9" name="Shape 2399">
              <a:extLst>
                <a:ext uri="{FF2B5EF4-FFF2-40B4-BE49-F238E27FC236}">
                  <a16:creationId xmlns:a16="http://schemas.microsoft.com/office/drawing/2014/main" id="{857B20BD-5189-3C1F-99F0-0401399FCBF0}"/>
                </a:ext>
              </a:extLst>
            </p:cNvPr>
            <p:cNvSpPr/>
            <p:nvPr/>
          </p:nvSpPr>
          <p:spPr>
            <a:xfrm>
              <a:off x="7065287" y="328927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95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B34B19C4-99BC-15BA-F5B4-589F4156C9E9}"/>
              </a:ext>
            </a:extLst>
          </p:cNvPr>
          <p:cNvSpPr txBox="1">
            <a:spLocks/>
          </p:cNvSpPr>
          <p:nvPr/>
        </p:nvSpPr>
        <p:spPr>
          <a:xfrm>
            <a:off x="746600" y="1047654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常用指令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E9A597A7-13BE-93F9-A45C-3955EF9BCA9B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93073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指令：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HTML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标签上带有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前缀 的特殊属性，不同指令具有不同含义。例如：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v-for…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常用指令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91BD218-EAE7-F830-3DE9-DD3397E34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4340"/>
              </p:ext>
            </p:extLst>
          </p:nvPr>
        </p:nvGraphicFramePr>
        <p:xfrm>
          <a:off x="1109722" y="2767981"/>
          <a:ext cx="9062658" cy="3368760"/>
        </p:xfrm>
        <a:graphic>
          <a:graphicData uri="http://schemas.openxmlformats.org/drawingml/2006/table">
            <a:tbl>
              <a:tblPr firstRow="1" bandRow="1"/>
              <a:tblGrid>
                <a:gridCol w="2788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v-bind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标签绑定属性值，如设置 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href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, 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css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样式等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v-model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在表单元素上创建双向数据绑定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47632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v-on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标签绑定事件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71539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v-if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条件性的渲染某元素，判定为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时渲染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否则不渲染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v-else-if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v-else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v-show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根据条件展示某元素，区别在于切换的是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display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属性的值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v-for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列表渲染，遍历容器的元素或者对象的属性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86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C4C7FC5C-D4E8-7EF6-6AF3-951367430439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常用指令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A0D190F-5C65-D430-2E40-C1A61F2AF29F}"/>
              </a:ext>
            </a:extLst>
          </p:cNvPr>
          <p:cNvSpPr txBox="1">
            <a:spLocks/>
          </p:cNvSpPr>
          <p:nvPr/>
        </p:nvSpPr>
        <p:spPr>
          <a:xfrm>
            <a:off x="879202" y="2971652"/>
            <a:ext cx="9062658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v-bind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54BBA9A-3A5B-87A0-EB46-044034D89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462331"/>
              </p:ext>
            </p:extLst>
          </p:nvPr>
        </p:nvGraphicFramePr>
        <p:xfrm>
          <a:off x="879201" y="1664042"/>
          <a:ext cx="10326681" cy="1174188"/>
        </p:xfrm>
        <a:graphic>
          <a:graphicData uri="http://schemas.openxmlformats.org/drawingml/2006/table">
            <a:tbl>
              <a:tblPr firstRow="1" bandRow="1"/>
              <a:tblGrid>
                <a:gridCol w="3177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9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v-bind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标签绑定属性值，如设置 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href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, </a:t>
                      </a: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css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样式等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v-model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在表单元素上创建双向数据绑定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47632"/>
                  </a:ext>
                </a:extLst>
              </a:tr>
            </a:tbl>
          </a:graphicData>
        </a:graphic>
      </p:graphicFrame>
      <p:sp>
        <p:nvSpPr>
          <p:cNvPr id="15" name="!!矩形: 圆角 7">
            <a:extLst>
              <a:ext uri="{FF2B5EF4-FFF2-40B4-BE49-F238E27FC236}">
                <a16:creationId xmlns:a16="http://schemas.microsoft.com/office/drawing/2014/main" id="{B1321084-F005-F134-A056-88C9BED78153}"/>
              </a:ext>
            </a:extLst>
          </p:cNvPr>
          <p:cNvSpPr/>
          <p:nvPr/>
        </p:nvSpPr>
        <p:spPr>
          <a:xfrm>
            <a:off x="1219861" y="3488843"/>
            <a:ext cx="5490643" cy="365981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&lt;a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v-bind:href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“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url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”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浙江理工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&lt;/a&gt;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92D3C221-9FE9-ACCF-20F1-30AABBDBCB14}"/>
              </a:ext>
            </a:extLst>
          </p:cNvPr>
          <p:cNvSpPr/>
          <p:nvPr/>
        </p:nvSpPr>
        <p:spPr>
          <a:xfrm>
            <a:off x="1219861" y="4006034"/>
            <a:ext cx="5490643" cy="365981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&lt;a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: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href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url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浙江理工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&lt;/a&gt;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8C44F4DC-B164-7FE5-7DD1-BA568ECACDC6}"/>
              </a:ext>
            </a:extLst>
          </p:cNvPr>
          <p:cNvSpPr txBox="1">
            <a:spLocks/>
          </p:cNvSpPr>
          <p:nvPr/>
        </p:nvSpPr>
        <p:spPr>
          <a:xfrm>
            <a:off x="879202" y="4676767"/>
            <a:ext cx="9062658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18" name="!!矩形: 圆角 7">
            <a:extLst>
              <a:ext uri="{FF2B5EF4-FFF2-40B4-BE49-F238E27FC236}">
                <a16:creationId xmlns:a16="http://schemas.microsoft.com/office/drawing/2014/main" id="{BF936BA8-CE84-2EE9-03A9-6FB692F9F219}"/>
              </a:ext>
            </a:extLst>
          </p:cNvPr>
          <p:cNvSpPr/>
          <p:nvPr/>
        </p:nvSpPr>
        <p:spPr>
          <a:xfrm>
            <a:off x="1219861" y="5193958"/>
            <a:ext cx="5490643" cy="365981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&lt;input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type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"text"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v-model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url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19" name="!!矩形: 圆角 7">
            <a:extLst>
              <a:ext uri="{FF2B5EF4-FFF2-40B4-BE49-F238E27FC236}">
                <a16:creationId xmlns:a16="http://schemas.microsoft.com/office/drawing/2014/main" id="{A29FFEC4-BF10-5450-8F35-2B982EDF685D}"/>
              </a:ext>
            </a:extLst>
          </p:cNvPr>
          <p:cNvSpPr/>
          <p:nvPr/>
        </p:nvSpPr>
        <p:spPr>
          <a:xfrm>
            <a:off x="7131003" y="3127402"/>
            <a:ext cx="4074880" cy="2432537"/>
          </a:xfrm>
          <a:prstGeom prst="roundRect">
            <a:avLst>
              <a:gd name="adj" fmla="val 4103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new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Vue({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el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: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"#app"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data: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   url: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"https://www.itcast.cn"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 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45493F-C98A-2A86-5ED0-F632DDE5FD23}"/>
              </a:ext>
            </a:extLst>
          </p:cNvPr>
          <p:cNvGrpSpPr/>
          <p:nvPr/>
        </p:nvGrpSpPr>
        <p:grpSpPr>
          <a:xfrm>
            <a:off x="1103319" y="5781970"/>
            <a:ext cx="10102561" cy="856879"/>
            <a:chOff x="1048333" y="5599088"/>
            <a:chExt cx="9552014" cy="856879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14CEB92D-B2F8-2C48-B050-1D7D2D513A2D}"/>
                </a:ext>
              </a:extLst>
            </p:cNvPr>
            <p:cNvSpPr txBox="1"/>
            <p:nvPr/>
          </p:nvSpPr>
          <p:spPr>
            <a:xfrm>
              <a:off x="1496977" y="5969554"/>
              <a:ext cx="8990945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通过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v-bind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或者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v-model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绑定的变量，必须在数据模型中声明。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1EF8186-FE95-41B3-0CDA-A164A903A8D9}"/>
                </a:ext>
              </a:extLst>
            </p:cNvPr>
            <p:cNvGrpSpPr/>
            <p:nvPr/>
          </p:nvGrpSpPr>
          <p:grpSpPr>
            <a:xfrm>
              <a:off x="1048333" y="5599088"/>
              <a:ext cx="9552014" cy="856879"/>
              <a:chOff x="1097275" y="5693358"/>
              <a:chExt cx="9505930" cy="856879"/>
            </a:xfrm>
          </p:grpSpPr>
          <p:sp>
            <p:nvSpPr>
              <p:cNvPr id="23" name="三角形 9">
                <a:extLst>
                  <a:ext uri="{FF2B5EF4-FFF2-40B4-BE49-F238E27FC236}">
                    <a16:creationId xmlns:a16="http://schemas.microsoft.com/office/drawing/2014/main" id="{2B7EBD5B-35AB-2479-7E17-C9CA38D3DA87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0DE8F22-E630-65C8-4C51-0AA4ADBEA25C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9406002" cy="856879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1BA56D2-8AE7-94BA-1AD2-9BB0262C1761}"/>
                  </a:ext>
                </a:extLst>
              </p:cNvPr>
              <p:cNvSpPr/>
              <p:nvPr/>
            </p:nvSpPr>
            <p:spPr>
              <a:xfrm>
                <a:off x="1097275" y="5728119"/>
                <a:ext cx="1167061" cy="331219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05ECFC8C-0382-2645-9DAE-494F9A4E2170}"/>
              </a:ext>
            </a:extLst>
          </p:cNvPr>
          <p:cNvSpPr/>
          <p:nvPr/>
        </p:nvSpPr>
        <p:spPr>
          <a:xfrm>
            <a:off x="7131002" y="4484285"/>
            <a:ext cx="4074878" cy="257670"/>
          </a:xfrm>
          <a:prstGeom prst="rect">
            <a:avLst/>
          </a:prstGeom>
          <a:solidFill>
            <a:srgbClr val="FF0000">
              <a:alpha val="25098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5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CBB866E-D356-F8A5-4BBA-F84AEFD72D3F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常用指令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4374C35-25BF-0D68-CB38-2BA5A3E4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89417"/>
              </p:ext>
            </p:extLst>
          </p:nvPr>
        </p:nvGraphicFramePr>
        <p:xfrm>
          <a:off x="881206" y="1655079"/>
          <a:ext cx="10324675" cy="808426"/>
        </p:xfrm>
        <a:graphic>
          <a:graphicData uri="http://schemas.openxmlformats.org/drawingml/2006/table">
            <a:tbl>
              <a:tblPr firstRow="1" bandRow="1"/>
              <a:tblGrid>
                <a:gridCol w="362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v-on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标签绑定事件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71539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B71C87E2-D80C-4449-CFD9-9A9A076CE929}"/>
              </a:ext>
            </a:extLst>
          </p:cNvPr>
          <p:cNvGrpSpPr/>
          <p:nvPr/>
        </p:nvGrpSpPr>
        <p:grpSpPr>
          <a:xfrm>
            <a:off x="1192306" y="3027164"/>
            <a:ext cx="10014919" cy="365982"/>
            <a:chOff x="1192306" y="2785114"/>
            <a:chExt cx="10014919" cy="365982"/>
          </a:xfrm>
        </p:grpSpPr>
        <p:sp>
          <p:nvSpPr>
            <p:cNvPr id="7" name="!!矩形: 圆角 7">
              <a:extLst>
                <a:ext uri="{FF2B5EF4-FFF2-40B4-BE49-F238E27FC236}">
                  <a16:creationId xmlns:a16="http://schemas.microsoft.com/office/drawing/2014/main" id="{BD68E6AD-D7D5-F762-0BB8-B00A785364F3}"/>
                </a:ext>
              </a:extLst>
            </p:cNvPr>
            <p:cNvSpPr/>
            <p:nvPr/>
          </p:nvSpPr>
          <p:spPr>
            <a:xfrm>
              <a:off x="1192306" y="2785115"/>
              <a:ext cx="10013575" cy="365981"/>
            </a:xfrm>
            <a:prstGeom prst="roundRect">
              <a:avLst>
                <a:gd name="adj" fmla="val 7366"/>
              </a:avLst>
            </a:prstGeom>
            <a:solidFill>
              <a:srgbClr val="FFFFE4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lgDash"/>
            </a:ln>
            <a:effectLst/>
          </p:spPr>
          <p:txBody>
            <a:bodyPr t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&lt;input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type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"button"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value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按钮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v-on:click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"handle()"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&gt;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EE60B16-FBB4-934F-3615-9D18D2C7F794}"/>
                </a:ext>
              </a:extLst>
            </p:cNvPr>
            <p:cNvSpPr/>
            <p:nvPr/>
          </p:nvSpPr>
          <p:spPr>
            <a:xfrm>
              <a:off x="10239037" y="2785114"/>
              <a:ext cx="968188" cy="365981"/>
            </a:xfrm>
            <a:prstGeom prst="roundRect">
              <a:avLst>
                <a:gd name="adj" fmla="val 7348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556B3E-3BD8-CA2D-8F9C-512D80A04309}"/>
              </a:ext>
            </a:extLst>
          </p:cNvPr>
          <p:cNvGrpSpPr/>
          <p:nvPr/>
        </p:nvGrpSpPr>
        <p:grpSpPr>
          <a:xfrm>
            <a:off x="1192305" y="3582972"/>
            <a:ext cx="10013575" cy="365981"/>
            <a:chOff x="1192305" y="3340922"/>
            <a:chExt cx="10013575" cy="365981"/>
          </a:xfrm>
        </p:grpSpPr>
        <p:sp>
          <p:nvSpPr>
            <p:cNvPr id="10" name="!!矩形: 圆角 7">
              <a:extLst>
                <a:ext uri="{FF2B5EF4-FFF2-40B4-BE49-F238E27FC236}">
                  <a16:creationId xmlns:a16="http://schemas.microsoft.com/office/drawing/2014/main" id="{3A0F24D1-48B9-3DCB-D8E4-EBDFEC427392}"/>
                </a:ext>
              </a:extLst>
            </p:cNvPr>
            <p:cNvSpPr/>
            <p:nvPr/>
          </p:nvSpPr>
          <p:spPr>
            <a:xfrm>
              <a:off x="1192305" y="3340922"/>
              <a:ext cx="10013575" cy="365981"/>
            </a:xfrm>
            <a:prstGeom prst="roundRect">
              <a:avLst>
                <a:gd name="adj" fmla="val 7366"/>
              </a:avLst>
            </a:prstGeom>
            <a:solidFill>
              <a:srgbClr val="FFFFE4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lgDash"/>
            </a:ln>
            <a:effectLst/>
          </p:spPr>
          <p:txBody>
            <a:bodyPr t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&lt;input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type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"button"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value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按钮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@click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"handle()"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&gt;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6F6AC32-4898-05BB-DA6B-9EDC43C9DBC9}"/>
                </a:ext>
              </a:extLst>
            </p:cNvPr>
            <p:cNvSpPr/>
            <p:nvPr/>
          </p:nvSpPr>
          <p:spPr>
            <a:xfrm>
              <a:off x="10237692" y="3340922"/>
              <a:ext cx="968188" cy="365981"/>
            </a:xfrm>
            <a:prstGeom prst="roundRect">
              <a:avLst>
                <a:gd name="adj" fmla="val 7348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E74B31-C45D-872F-D04A-0ECA191591D6}"/>
              </a:ext>
            </a:extLst>
          </p:cNvPr>
          <p:cNvGrpSpPr/>
          <p:nvPr/>
        </p:nvGrpSpPr>
        <p:grpSpPr>
          <a:xfrm>
            <a:off x="1192305" y="4067058"/>
            <a:ext cx="10022540" cy="2694891"/>
            <a:chOff x="1192305" y="3896729"/>
            <a:chExt cx="10022540" cy="2486044"/>
          </a:xfrm>
        </p:grpSpPr>
        <p:sp>
          <p:nvSpPr>
            <p:cNvPr id="27" name="!!矩形: 圆角 7">
              <a:extLst>
                <a:ext uri="{FF2B5EF4-FFF2-40B4-BE49-F238E27FC236}">
                  <a16:creationId xmlns:a16="http://schemas.microsoft.com/office/drawing/2014/main" id="{CCFD4A76-9EBC-8B32-A3B8-74294BCFAEDB}"/>
                </a:ext>
              </a:extLst>
            </p:cNvPr>
            <p:cNvSpPr/>
            <p:nvPr/>
          </p:nvSpPr>
          <p:spPr>
            <a:xfrm>
              <a:off x="1192305" y="3896729"/>
              <a:ext cx="10013575" cy="2477079"/>
            </a:xfrm>
            <a:prstGeom prst="roundRect">
              <a:avLst>
                <a:gd name="adj" fmla="val 2488"/>
              </a:avLst>
            </a:prstGeom>
            <a:solidFill>
              <a:srgbClr val="FFFFE4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lgDash"/>
            </a:ln>
            <a:effectLst/>
          </p:spPr>
          <p:txBody>
            <a:bodyPr tIns="0" bIns="0" rtlCol="0" anchor="ctr"/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&lt;script&gt;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new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Vue({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</a:t>
              </a:r>
              <a:r>
                <a:rPr kumimoji="0" lang="en-US" altLang="zh-CN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el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: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"#app"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data: {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	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//...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},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methods: {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    </a:t>
              </a:r>
              <a:r>
                <a:rPr kumimoji="0" lang="en-US" altLang="zh-CN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handle:</a:t>
              </a:r>
              <a:r>
                <a:rPr kumimoji="0" lang="en-US" altLang="zh-CN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function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(){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        alert(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'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我被点击了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'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);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    }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},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})</a:t>
              </a:r>
            </a:p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&lt;/script&gt;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FAE1E4A-D52D-ADA4-A77E-87521DDDB2F5}"/>
                </a:ext>
              </a:extLst>
            </p:cNvPr>
            <p:cNvSpPr/>
            <p:nvPr/>
          </p:nvSpPr>
          <p:spPr>
            <a:xfrm>
              <a:off x="9942520" y="6016792"/>
              <a:ext cx="1272325" cy="365981"/>
            </a:xfrm>
            <a:prstGeom prst="roundRect">
              <a:avLst>
                <a:gd name="adj" fmla="val 14696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黑体"/>
                  <a:cs typeface="+mn-cs"/>
                </a:rPr>
                <a:t>JavaScript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8A538E19-BF06-D500-63D4-43BFD00BBAB3}"/>
              </a:ext>
            </a:extLst>
          </p:cNvPr>
          <p:cNvSpPr txBox="1">
            <a:spLocks/>
          </p:cNvSpPr>
          <p:nvPr/>
        </p:nvSpPr>
        <p:spPr>
          <a:xfrm>
            <a:off x="879862" y="2483939"/>
            <a:ext cx="9062658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2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FBB309B-6E02-8202-032B-2200BB53874D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常用指令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C3498AE-0F04-6C12-3A5B-102A92337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56244"/>
              </p:ext>
            </p:extLst>
          </p:nvPr>
        </p:nvGraphicFramePr>
        <p:xfrm>
          <a:off x="881205" y="1650471"/>
          <a:ext cx="10324675" cy="1905712"/>
        </p:xfrm>
        <a:graphic>
          <a:graphicData uri="http://schemas.openxmlformats.org/drawingml/2006/table">
            <a:tbl>
              <a:tblPr firstRow="1" bandRow="1"/>
              <a:tblGrid>
                <a:gridCol w="361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v-if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条件性的渲染某元素，判定为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时渲染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否则不渲染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v-else-if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v-else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v-show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根据条件展示某元素，区别在于切换的是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display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属性的值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文本占位符 3">
            <a:extLst>
              <a:ext uri="{FF2B5EF4-FFF2-40B4-BE49-F238E27FC236}">
                <a16:creationId xmlns:a16="http://schemas.microsoft.com/office/drawing/2014/main" id="{7FB1E9E0-BDF9-2F71-0ED1-6969A43858D3}"/>
              </a:ext>
            </a:extLst>
          </p:cNvPr>
          <p:cNvSpPr txBox="1">
            <a:spLocks/>
          </p:cNvSpPr>
          <p:nvPr/>
        </p:nvSpPr>
        <p:spPr>
          <a:xfrm>
            <a:off x="881205" y="3664836"/>
            <a:ext cx="9062658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v-if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C138CA31-CC5D-062C-4E9C-4ADCE1F2A7E4}"/>
              </a:ext>
            </a:extLst>
          </p:cNvPr>
          <p:cNvSpPr/>
          <p:nvPr/>
        </p:nvSpPr>
        <p:spPr>
          <a:xfrm>
            <a:off x="1264025" y="4114309"/>
            <a:ext cx="9941856" cy="1223691"/>
          </a:xfrm>
          <a:prstGeom prst="roundRect">
            <a:avLst>
              <a:gd name="adj" fmla="val 7366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年龄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{{age}},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经判定为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: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&lt;span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v-if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"age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D3131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 35"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年轻人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&lt;/span&gt;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&lt;span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v-else-if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"age &gt; 35 &amp;&amp; age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D3131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60"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中年人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&lt;/span&gt;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&lt;span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v-else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老年人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&lt;/span&gt;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08BE1164-3A5F-D52D-9A45-019797F0F46C}"/>
              </a:ext>
            </a:extLst>
          </p:cNvPr>
          <p:cNvSpPr txBox="1">
            <a:spLocks/>
          </p:cNvSpPr>
          <p:nvPr/>
        </p:nvSpPr>
        <p:spPr>
          <a:xfrm>
            <a:off x="881205" y="5405717"/>
            <a:ext cx="9062658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v-show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9" name="!!矩形: 圆角 7">
            <a:extLst>
              <a:ext uri="{FF2B5EF4-FFF2-40B4-BE49-F238E27FC236}">
                <a16:creationId xmlns:a16="http://schemas.microsoft.com/office/drawing/2014/main" id="{DFDF7C54-AA14-312D-AD3F-D64A72751C01}"/>
              </a:ext>
            </a:extLst>
          </p:cNvPr>
          <p:cNvSpPr/>
          <p:nvPr/>
        </p:nvSpPr>
        <p:spPr>
          <a:xfrm>
            <a:off x="1264025" y="5855768"/>
            <a:ext cx="9941856" cy="804920"/>
          </a:xfrm>
          <a:prstGeom prst="roundRect">
            <a:avLst>
              <a:gd name="adj" fmla="val 7366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年龄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{{age}},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经判定为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&lt;span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v-show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"age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D3131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 35"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年轻人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&lt;/span&gt;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1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1219010F-70D5-C642-1DC1-B02508317847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常用指令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CEB3297-7A0E-93ED-7DCA-14AD03ED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0632"/>
              </p:ext>
            </p:extLst>
          </p:nvPr>
        </p:nvGraphicFramePr>
        <p:xfrm>
          <a:off x="879201" y="1655076"/>
          <a:ext cx="10317717" cy="808426"/>
        </p:xfrm>
        <a:graphic>
          <a:graphicData uri="http://schemas.openxmlformats.org/drawingml/2006/table">
            <a:tbl>
              <a:tblPr firstRow="1" bandRow="1"/>
              <a:tblGrid>
                <a:gridCol w="3174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2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v-for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列表渲染，遍历容器的元素或者对象的属性</a:t>
                      </a:r>
                    </a:p>
                  </a:txBody>
                  <a:tcPr marT="45721" marB="4572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9EEFDAC8-6711-3B64-58AC-EF07260E4808}"/>
              </a:ext>
            </a:extLst>
          </p:cNvPr>
          <p:cNvSpPr txBox="1">
            <a:spLocks/>
          </p:cNvSpPr>
          <p:nvPr/>
        </p:nvSpPr>
        <p:spPr>
          <a:xfrm>
            <a:off x="852306" y="2777330"/>
            <a:ext cx="9062658" cy="51719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Alibaba PuHuiTi R" pitchFamily="18" charset="-122"/>
              </a:rPr>
              <a:t>v-for</a:t>
            </a:r>
          </a:p>
        </p:txBody>
      </p:sp>
      <p:sp>
        <p:nvSpPr>
          <p:cNvPr id="27" name="!!矩形: 圆角 7">
            <a:extLst>
              <a:ext uri="{FF2B5EF4-FFF2-40B4-BE49-F238E27FC236}">
                <a16:creationId xmlns:a16="http://schemas.microsoft.com/office/drawing/2014/main" id="{00FE6263-0C6A-A66B-74B9-F763B34FEF3F}"/>
              </a:ext>
            </a:extLst>
          </p:cNvPr>
          <p:cNvSpPr/>
          <p:nvPr/>
        </p:nvSpPr>
        <p:spPr>
          <a:xfrm>
            <a:off x="1219861" y="3369640"/>
            <a:ext cx="9950162" cy="365981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&lt;div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v-for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addr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in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addrs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{{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addr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}}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&lt;/div&gt;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28" name="!!矩形: 圆角 7">
            <a:extLst>
              <a:ext uri="{FF2B5EF4-FFF2-40B4-BE49-F238E27FC236}">
                <a16:creationId xmlns:a16="http://schemas.microsoft.com/office/drawing/2014/main" id="{06EAF4FF-5EA9-2027-EA8F-A5A9316C8A53}"/>
              </a:ext>
            </a:extLst>
          </p:cNvPr>
          <p:cNvSpPr/>
          <p:nvPr/>
        </p:nvSpPr>
        <p:spPr>
          <a:xfrm>
            <a:off x="1219861" y="3987407"/>
            <a:ext cx="9950162" cy="365981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&lt;div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v-for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"(addr,index) in addrs"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{{index + 1}} : {{addr}}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&lt;/div&gt;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29" name="!!矩形: 圆角 7">
            <a:extLst>
              <a:ext uri="{FF2B5EF4-FFF2-40B4-BE49-F238E27FC236}">
                <a16:creationId xmlns:a16="http://schemas.microsoft.com/office/drawing/2014/main" id="{4E1D1692-9F2B-E56C-D990-C772C6EFA84E}"/>
              </a:ext>
            </a:extLst>
          </p:cNvPr>
          <p:cNvSpPr/>
          <p:nvPr/>
        </p:nvSpPr>
        <p:spPr>
          <a:xfrm>
            <a:off x="1219861" y="4605174"/>
            <a:ext cx="9950162" cy="1096379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data: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   . . 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  addrs: [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北京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上海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广州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深圳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成都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,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杭州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'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1009042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77D838-AE2D-B14B-376C-413EAEA2A8A5}"/>
              </a:ext>
            </a:extLst>
          </p:cNvPr>
          <p:cNvSpPr txBox="1">
            <a:spLocks/>
          </p:cNvSpPr>
          <p:nvPr/>
        </p:nvSpPr>
        <p:spPr>
          <a:xfrm>
            <a:off x="710880" y="1488205"/>
            <a:ext cx="9676703" cy="88053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生命周期：指一个对象从创建到销毁的整个过程。</a:t>
            </a:r>
          </a:p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生命周期的八个阶段：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每触发一个生命周期事件，会自动执行一个生命周期方法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钩子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E1FDB9-7487-E7E8-E35C-FE4DFC90FC84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生命周期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6588ED-861C-49DE-5641-FCC213C1FF8A}"/>
              </a:ext>
            </a:extLst>
          </p:cNvPr>
          <p:cNvGrpSpPr/>
          <p:nvPr/>
        </p:nvGrpSpPr>
        <p:grpSpPr>
          <a:xfrm>
            <a:off x="1161905" y="5855881"/>
            <a:ext cx="9485220" cy="959894"/>
            <a:chOff x="1353390" y="5476905"/>
            <a:chExt cx="9485220" cy="9875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7094137-269D-EC57-6159-31F4749B8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2511" y="5670680"/>
              <a:ext cx="798536" cy="69512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4F8C9BB-BB4F-99F4-1A79-276D94176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0582" y="5669790"/>
              <a:ext cx="798536" cy="695128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772E2D0-3968-23E2-5290-86B552DBC7D4}"/>
                </a:ext>
              </a:extLst>
            </p:cNvPr>
            <p:cNvGrpSpPr/>
            <p:nvPr/>
          </p:nvGrpSpPr>
          <p:grpSpPr>
            <a:xfrm>
              <a:off x="9684364" y="5668899"/>
              <a:ext cx="798537" cy="695130"/>
              <a:chOff x="8534402" y="2543781"/>
              <a:chExt cx="2333954" cy="2031715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DA4EF94-0432-C69F-7873-CE8509DB0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4402" y="2543784"/>
                <a:ext cx="2333951" cy="2031712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D77A699-BD0C-74BC-4988-302001C00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4405" y="2543781"/>
                <a:ext cx="2333951" cy="2029108"/>
              </a:xfrm>
              <a:prstGeom prst="rect">
                <a:avLst/>
              </a:prstGeom>
            </p:spPr>
          </p:pic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BA608BC-DB46-0291-C47A-D1F2993E5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4122" y="5676007"/>
              <a:ext cx="798536" cy="695128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F0B425B-E086-7ECB-E785-94219C8585F7}"/>
                </a:ext>
              </a:extLst>
            </p:cNvPr>
            <p:cNvGrpSpPr/>
            <p:nvPr/>
          </p:nvGrpSpPr>
          <p:grpSpPr>
            <a:xfrm>
              <a:off x="1664440" y="5669790"/>
              <a:ext cx="798536" cy="694237"/>
              <a:chOff x="662988" y="2571214"/>
              <a:chExt cx="2333951" cy="202910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F53905B-DE9A-165F-26E1-D75728E6E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6140" y="2571214"/>
                <a:ext cx="2256901" cy="1964639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41851D8-D9E9-7D0E-6316-EC6524602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988" y="2571214"/>
                <a:ext cx="2333951" cy="2029108"/>
              </a:xfrm>
              <a:prstGeom prst="rect">
                <a:avLst/>
              </a:prstGeom>
            </p:spPr>
          </p:pic>
        </p:grpSp>
        <p:sp>
          <p:nvSpPr>
            <p:cNvPr id="14" name="箭头: 虚尾 13">
              <a:extLst>
                <a:ext uri="{FF2B5EF4-FFF2-40B4-BE49-F238E27FC236}">
                  <a16:creationId xmlns:a16="http://schemas.microsoft.com/office/drawing/2014/main" id="{9CAB8B45-BF58-91E9-34AE-88F22EC41666}"/>
                </a:ext>
              </a:extLst>
            </p:cNvPr>
            <p:cNvSpPr/>
            <p:nvPr/>
          </p:nvSpPr>
          <p:spPr>
            <a:xfrm>
              <a:off x="2648475" y="5864240"/>
              <a:ext cx="798536" cy="283279"/>
            </a:xfrm>
            <a:prstGeom prst="stripedRightArrow">
              <a:avLst>
                <a:gd name="adj1" fmla="val 50000"/>
                <a:gd name="adj2" fmla="val 156217"/>
              </a:avLst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  <a:tint val="66000"/>
                    <a:satMod val="160000"/>
                  </a:sysClr>
                </a:gs>
                <a:gs pos="50000">
                  <a:sysClr val="windowText" lastClr="000000">
                    <a:lumMod val="75000"/>
                    <a:lumOff val="25000"/>
                    <a:tint val="44500"/>
                    <a:satMod val="160000"/>
                  </a:sysClr>
                </a:gs>
                <a:gs pos="100000">
                  <a:sysClr val="windowText" lastClr="000000">
                    <a:lumMod val="75000"/>
                    <a:lumOff val="25000"/>
                    <a:tint val="23500"/>
                    <a:satMod val="160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5" name="箭头: 虚尾 14">
              <a:extLst>
                <a:ext uri="{FF2B5EF4-FFF2-40B4-BE49-F238E27FC236}">
                  <a16:creationId xmlns:a16="http://schemas.microsoft.com/office/drawing/2014/main" id="{3A2F4F64-43E5-8DEC-2528-CFC0F15C441A}"/>
                </a:ext>
              </a:extLst>
            </p:cNvPr>
            <p:cNvSpPr/>
            <p:nvPr/>
          </p:nvSpPr>
          <p:spPr>
            <a:xfrm>
              <a:off x="4619708" y="5864239"/>
              <a:ext cx="798536" cy="283279"/>
            </a:xfrm>
            <a:prstGeom prst="stripedRightArrow">
              <a:avLst>
                <a:gd name="adj1" fmla="val 50000"/>
                <a:gd name="adj2" fmla="val 156217"/>
              </a:avLst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  <a:tint val="66000"/>
                    <a:satMod val="160000"/>
                  </a:sysClr>
                </a:gs>
                <a:gs pos="50000">
                  <a:sysClr val="windowText" lastClr="000000">
                    <a:lumMod val="75000"/>
                    <a:lumOff val="25000"/>
                    <a:tint val="44500"/>
                    <a:satMod val="160000"/>
                  </a:sysClr>
                </a:gs>
                <a:gs pos="100000">
                  <a:sysClr val="windowText" lastClr="000000">
                    <a:lumMod val="75000"/>
                    <a:lumOff val="25000"/>
                    <a:tint val="23500"/>
                    <a:satMod val="160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6" name="箭头: 虚尾 15">
              <a:extLst>
                <a:ext uri="{FF2B5EF4-FFF2-40B4-BE49-F238E27FC236}">
                  <a16:creationId xmlns:a16="http://schemas.microsoft.com/office/drawing/2014/main" id="{AA9966A3-84A5-6255-BC95-9726F8605DD7}"/>
                </a:ext>
              </a:extLst>
            </p:cNvPr>
            <p:cNvSpPr/>
            <p:nvPr/>
          </p:nvSpPr>
          <p:spPr>
            <a:xfrm>
              <a:off x="8885827" y="5864238"/>
              <a:ext cx="798536" cy="283279"/>
            </a:xfrm>
            <a:prstGeom prst="stripedRightArrow">
              <a:avLst>
                <a:gd name="adj1" fmla="val 50000"/>
                <a:gd name="adj2" fmla="val 156217"/>
              </a:avLst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  <a:tint val="66000"/>
                    <a:satMod val="160000"/>
                  </a:sysClr>
                </a:gs>
                <a:gs pos="50000">
                  <a:sysClr val="windowText" lastClr="000000">
                    <a:lumMod val="75000"/>
                    <a:lumOff val="25000"/>
                    <a:tint val="44500"/>
                    <a:satMod val="160000"/>
                  </a:sysClr>
                </a:gs>
                <a:gs pos="100000">
                  <a:sysClr val="windowText" lastClr="000000">
                    <a:lumMod val="75000"/>
                    <a:lumOff val="25000"/>
                    <a:tint val="23500"/>
                    <a:satMod val="160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01D5A1C-CA63-CE09-1E7F-61BD895AE5C3}"/>
                </a:ext>
              </a:extLst>
            </p:cNvPr>
            <p:cNvSpPr/>
            <p:nvPr/>
          </p:nvSpPr>
          <p:spPr>
            <a:xfrm>
              <a:off x="1353390" y="5476905"/>
              <a:ext cx="9485220" cy="987552"/>
            </a:xfrm>
            <a:prstGeom prst="roundRect">
              <a:avLst>
                <a:gd name="adj" fmla="val 6522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E623370-3AF5-32BF-EB3F-1BCBB606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0168" y="5856371"/>
              <a:ext cx="830652" cy="228620"/>
            </a:xfrm>
            <a:prstGeom prst="rect">
              <a:avLst/>
            </a:prstGeom>
          </p:spPr>
        </p:pic>
      </p:grp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61FC5D5E-BAF3-3945-1B0B-A658F9135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72755"/>
              </p:ext>
            </p:extLst>
          </p:nvPr>
        </p:nvGraphicFramePr>
        <p:xfrm>
          <a:off x="1161906" y="2541431"/>
          <a:ext cx="9485219" cy="3286792"/>
        </p:xfrm>
        <a:graphic>
          <a:graphicData uri="http://schemas.openxmlformats.org/drawingml/2006/table">
            <a:tbl>
              <a:tblPr firstRow="1" bandRow="1"/>
              <a:tblGrid>
                <a:gridCol w="2662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状态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阶段周期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beforeCreate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created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创建后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beforeMount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挂载前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mounted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挂载完成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beforeUpdate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更新前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updated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更新后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beforeDestroy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销毁前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4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destroyed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销毁后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8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4AEBAE-9803-3F5A-2441-A16F77DE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21" y="1248120"/>
            <a:ext cx="4087905" cy="521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03E766-9C19-5C44-D4B8-D00D9A3E4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16" y="1375527"/>
            <a:ext cx="4204102" cy="508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连接符: 曲线 6">
            <a:extLst>
              <a:ext uri="{FF2B5EF4-FFF2-40B4-BE49-F238E27FC236}">
                <a16:creationId xmlns:a16="http://schemas.microsoft.com/office/drawing/2014/main" id="{A3EF2078-FEDE-76D9-88DC-4EF07372C78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3675064" y="889336"/>
            <a:ext cx="5086012" cy="6058393"/>
          </a:xfrm>
          <a:prstGeom prst="bentConnector5">
            <a:avLst>
              <a:gd name="adj1" fmla="val -4495"/>
              <a:gd name="adj2" fmla="val 49521"/>
              <a:gd name="adj3" fmla="val 104495"/>
            </a:avLst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tailEnd type="triangle"/>
          </a:ln>
          <a:effectLst/>
        </p:spPr>
      </p:cxnSp>
      <p:sp>
        <p:nvSpPr>
          <p:cNvPr id="10" name="标题 2">
            <a:extLst>
              <a:ext uri="{FF2B5EF4-FFF2-40B4-BE49-F238E27FC236}">
                <a16:creationId xmlns:a16="http://schemas.microsoft.com/office/drawing/2014/main" id="{0959EF55-C9DB-DC64-8F09-E67A9A4C4677}"/>
              </a:ext>
            </a:extLst>
          </p:cNvPr>
          <p:cNvSpPr txBox="1">
            <a:spLocks/>
          </p:cNvSpPr>
          <p:nvPr/>
        </p:nvSpPr>
        <p:spPr>
          <a:xfrm>
            <a:off x="710881" y="1002119"/>
            <a:ext cx="155591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生命周期</a:t>
            </a:r>
          </a:p>
        </p:txBody>
      </p:sp>
    </p:spTree>
    <p:extLst>
      <p:ext uri="{BB962C8B-B14F-4D97-AF65-F5344CB8AC3E}">
        <p14:creationId xmlns:p14="http://schemas.microsoft.com/office/powerpoint/2010/main" val="234807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AFB9EB34-E948-ED1D-E160-536B1CE08CA1}"/>
              </a:ext>
            </a:extLst>
          </p:cNvPr>
          <p:cNvSpPr txBox="1">
            <a:spLocks/>
          </p:cNvSpPr>
          <p:nvPr/>
        </p:nvSpPr>
        <p:spPr>
          <a:xfrm>
            <a:off x="710881" y="1590102"/>
            <a:ext cx="10749598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生命周期的八个阶段：每触发一个生命周期事件，会自动执行一个生命周期方法</a:t>
            </a:r>
            <a:r>
              <a:rPr lang="en-US" altLang="zh-CN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钩子</a:t>
            </a:r>
            <a:r>
              <a:rPr lang="en-US" altLang="zh-CN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3E2F322D-A7FE-FEF8-F384-01199B85BAEC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生命周期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523E1C4-8DF5-45FE-F7E4-9EA70DAD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3798"/>
              </p:ext>
            </p:extLst>
          </p:nvPr>
        </p:nvGraphicFramePr>
        <p:xfrm>
          <a:off x="1188284" y="2178085"/>
          <a:ext cx="4368456" cy="3603049"/>
        </p:xfrm>
        <a:graphic>
          <a:graphicData uri="http://schemas.openxmlformats.org/drawingml/2006/table">
            <a:tbl>
              <a:tblPr firstRow="1" bandRow="1"/>
              <a:tblGrid>
                <a:gridCol w="1757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状态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/>
                        <a:t>阶段周期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beforeCreate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created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创建后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beforeMount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载入前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mounted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挂载完成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beforeUpdate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更新前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updated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更新后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beforeDestroy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销毁前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destroyed</a:t>
                      </a:r>
                      <a:endParaRPr lang="zh-CN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销毁后</a:t>
                      </a:r>
                    </a:p>
                  </a:txBody>
                  <a:tcPr marL="86034" marR="86034" marT="43015" marB="43015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4" name="!!矩形: 圆角 7">
            <a:extLst>
              <a:ext uri="{FF2B5EF4-FFF2-40B4-BE49-F238E27FC236}">
                <a16:creationId xmlns:a16="http://schemas.microsoft.com/office/drawing/2014/main" id="{B3F93B2B-9150-40F6-C06D-B064F5A1B2BD}"/>
              </a:ext>
            </a:extLst>
          </p:cNvPr>
          <p:cNvSpPr/>
          <p:nvPr/>
        </p:nvSpPr>
        <p:spPr>
          <a:xfrm>
            <a:off x="6213892" y="2324117"/>
            <a:ext cx="5013884" cy="3132924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&lt;script&gt;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new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 Vue({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el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: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"#app"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data: 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    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},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mounted() 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    console.log(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挂载完毕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发送请求获取数据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},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methods: 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   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    },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    })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rPr>
              <a:t>&lt;/script&gt;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黑体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393776-76B6-8E66-3D36-59F1D9AA2865}"/>
              </a:ext>
            </a:extLst>
          </p:cNvPr>
          <p:cNvSpPr/>
          <p:nvPr/>
        </p:nvSpPr>
        <p:spPr>
          <a:xfrm>
            <a:off x="6213892" y="3680670"/>
            <a:ext cx="5013884" cy="597878"/>
          </a:xfrm>
          <a:prstGeom prst="rect">
            <a:avLst/>
          </a:prstGeom>
          <a:solidFill>
            <a:srgbClr val="FF0000">
              <a:alpha val="25098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8EFD4D64-3A4A-1F86-F955-0A6C548A024A}"/>
              </a:ext>
            </a:extLst>
          </p:cNvPr>
          <p:cNvSpPr txBox="1">
            <a:spLocks/>
          </p:cNvSpPr>
          <p:nvPr/>
        </p:nvSpPr>
        <p:spPr>
          <a:xfrm>
            <a:off x="701619" y="5997959"/>
            <a:ext cx="10749598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mounted</a:t>
            </a:r>
            <a:r>
              <a:rPr lang="zh-CN" altLang="en-US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：挂载完成，</a:t>
            </a:r>
            <a:r>
              <a:rPr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Vue</a:t>
            </a:r>
            <a:r>
              <a:rPr lang="zh-CN" altLang="en-US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初始化成功，</a:t>
            </a:r>
            <a:r>
              <a:rPr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HTML</a:t>
            </a:r>
            <a:r>
              <a:rPr lang="zh-CN" altLang="en-US" sz="18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页面渲染成功。（发送请求到服务端，加载数据）</a:t>
            </a:r>
            <a:endParaRPr sz="18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18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4967E8C3-7AF3-BF59-3F86-595F26768BEB}"/>
              </a:ext>
            </a:extLst>
          </p:cNvPr>
          <p:cNvSpPr txBox="1">
            <a:spLocks/>
          </p:cNvSpPr>
          <p:nvPr/>
        </p:nvSpPr>
        <p:spPr>
          <a:xfrm>
            <a:off x="617891" y="1164964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什么是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Element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EA360013-4C39-02AF-DDF0-83873C6E014A}"/>
              </a:ext>
            </a:extLst>
          </p:cNvPr>
          <p:cNvSpPr txBox="1">
            <a:spLocks/>
          </p:cNvSpPr>
          <p:nvPr/>
        </p:nvSpPr>
        <p:spPr>
          <a:xfrm>
            <a:off x="617890" y="1690360"/>
            <a:ext cx="10748056" cy="160243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Element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：是饿了么团队研发的，一套为开发者、设计师和产品经理准备的基于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Vue 2.0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的桌面端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Alibaba PuHuiTi R" pitchFamily="18" charset="-122"/>
              </a:rPr>
              <a:t>组件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库。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组件：组成网页的部件，例如 超链接、按钮、图片、表格、表单、分页条等等。</a:t>
            </a:r>
          </a:p>
          <a:p>
            <a:pPr marL="360000" marR="0" lvl="0" indent="-3600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官网：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Alibaba PuHuiTi R" pitchFamily="18" charset="-122"/>
                <a:hlinkClick r:id="rId2"/>
              </a:rPr>
              <a:t>https://element.eleme.cn/#/zh-CNListener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346384-E9BB-283B-7C45-D036C76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4" y="3743814"/>
            <a:ext cx="4305673" cy="3657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1EAFDC-27FA-5FE9-2AE9-9A4A75BC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48" y="3591732"/>
            <a:ext cx="5306739" cy="9067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D4A96A-9005-A78B-1528-8AEFCC17E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59" y="4634757"/>
            <a:ext cx="3365621" cy="1716692"/>
          </a:xfrm>
          <a:prstGeom prst="roundRect">
            <a:avLst>
              <a:gd name="adj" fmla="val 5919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  <a:effectLst>
            <a:glow rad="635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37020F-D950-A1A2-5F32-216482DF5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452" y="4706558"/>
            <a:ext cx="3752850" cy="1819275"/>
          </a:xfrm>
          <a:prstGeom prst="roundRect">
            <a:avLst>
              <a:gd name="adj" fmla="val 6518"/>
            </a:avLst>
          </a:prstGeom>
          <a:ln w="6350">
            <a:solidFill>
              <a:sysClr val="windowText" lastClr="000000"/>
            </a:solidFill>
            <a:prstDash val="dash"/>
          </a:ln>
          <a:effectLst>
            <a:glow rad="635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270BA-2C9B-E52D-B83A-BE0DE1884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765" y="5099613"/>
            <a:ext cx="990686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8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8">
            <a:extLst>
              <a:ext uri="{FF2B5EF4-FFF2-40B4-BE49-F238E27FC236}">
                <a16:creationId xmlns:a16="http://schemas.microsoft.com/office/drawing/2014/main" id="{0FFCCE52-81D4-C26E-5A3E-4AD3E57D9410}"/>
              </a:ext>
            </a:extLst>
          </p:cNvPr>
          <p:cNvSpPr txBox="1"/>
          <p:nvPr/>
        </p:nvSpPr>
        <p:spPr>
          <a:xfrm>
            <a:off x="1680578" y="1817384"/>
            <a:ext cx="8644578" cy="28723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第</a:t>
            </a:r>
            <a:r>
              <a:rPr lang="en-US" altLang="zh-CN" sz="6400" b="1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05</a:t>
            </a:r>
            <a:r>
              <a:rPr lang="zh-CN" altLang="en-US" sz="6400" b="1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章</a:t>
            </a:r>
            <a:endParaRPr lang="en-US" altLang="zh-CN" sz="64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前端开发框架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412EB86-C9FF-4E59-2BBC-61A7CBE329F2}"/>
              </a:ext>
            </a:extLst>
          </p:cNvPr>
          <p:cNvCxnSpPr>
            <a:cxnSpLocks/>
          </p:cNvCxnSpPr>
          <p:nvPr/>
        </p:nvCxnSpPr>
        <p:spPr>
          <a:xfrm>
            <a:off x="2195891" y="4689759"/>
            <a:ext cx="81292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0F0CC88A-F723-EEAF-B1B3-6D1C0059A8E2}"/>
              </a:ext>
            </a:extLst>
          </p:cNvPr>
          <p:cNvSpPr txBox="1">
            <a:spLocks/>
          </p:cNvSpPr>
          <p:nvPr/>
        </p:nvSpPr>
        <p:spPr>
          <a:xfrm>
            <a:off x="721201" y="1861323"/>
            <a:ext cx="9857471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安装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ElementUI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组件库 （在当前工程的目录下），在命令行执行指令：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6F40A4D1-66BC-7CCB-56D3-B957181F6974}"/>
              </a:ext>
            </a:extLst>
          </p:cNvPr>
          <p:cNvSpPr txBox="1">
            <a:spLocks/>
          </p:cNvSpPr>
          <p:nvPr/>
        </p:nvSpPr>
        <p:spPr>
          <a:xfrm>
            <a:off x="721200" y="127334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Element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快速入门</a:t>
            </a:r>
          </a:p>
        </p:txBody>
      </p:sp>
      <p:sp>
        <p:nvSpPr>
          <p:cNvPr id="12" name="!!矩形: 圆角 7">
            <a:extLst>
              <a:ext uri="{FF2B5EF4-FFF2-40B4-BE49-F238E27FC236}">
                <a16:creationId xmlns:a16="http://schemas.microsoft.com/office/drawing/2014/main" id="{EE58C762-287D-D762-D358-2D8E157A82CF}"/>
              </a:ext>
            </a:extLst>
          </p:cNvPr>
          <p:cNvSpPr/>
          <p:nvPr/>
        </p:nvSpPr>
        <p:spPr>
          <a:xfrm>
            <a:off x="1163771" y="2449306"/>
            <a:ext cx="9414902" cy="353669"/>
          </a:xfrm>
          <a:prstGeom prst="roundRect">
            <a:avLst>
              <a:gd name="adj" fmla="val 20710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72000" rtlCol="0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E0EFE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npm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E0EFE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install element-ui@2.15.3 </a:t>
            </a:r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rgbClr val="0E0EFE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75747414-C350-C2E1-449A-8503EF4055B7}"/>
              </a:ext>
            </a:extLst>
          </p:cNvPr>
          <p:cNvSpPr txBox="1">
            <a:spLocks/>
          </p:cNvSpPr>
          <p:nvPr/>
        </p:nvSpPr>
        <p:spPr>
          <a:xfrm>
            <a:off x="721200" y="3333166"/>
            <a:ext cx="9857471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引入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ElementUI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组件库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6E6CEF7-B1F2-E349-9377-BE5F74ADC043}"/>
              </a:ext>
            </a:extLst>
          </p:cNvPr>
          <p:cNvGrpSpPr/>
          <p:nvPr/>
        </p:nvGrpSpPr>
        <p:grpSpPr>
          <a:xfrm>
            <a:off x="1163770" y="3938304"/>
            <a:ext cx="9423693" cy="1028211"/>
            <a:chOff x="1153450" y="4836462"/>
            <a:chExt cx="9423693" cy="1028211"/>
          </a:xfrm>
        </p:grpSpPr>
        <p:sp>
          <p:nvSpPr>
            <p:cNvPr id="16" name="!!矩形: 圆角 7">
              <a:extLst>
                <a:ext uri="{FF2B5EF4-FFF2-40B4-BE49-F238E27FC236}">
                  <a16:creationId xmlns:a16="http://schemas.microsoft.com/office/drawing/2014/main" id="{A181982C-652B-7ED6-83AC-83CC771A5D41}"/>
                </a:ext>
              </a:extLst>
            </p:cNvPr>
            <p:cNvSpPr/>
            <p:nvPr/>
          </p:nvSpPr>
          <p:spPr>
            <a:xfrm>
              <a:off x="1153450" y="4836462"/>
              <a:ext cx="9414902" cy="1019420"/>
            </a:xfrm>
            <a:prstGeom prst="roundRect">
              <a:avLst>
                <a:gd name="adj" fmla="val 8110"/>
              </a:avLst>
            </a:prstGeom>
            <a:solidFill>
              <a:srgbClr val="FFFFE4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lgDash"/>
            </a:ln>
            <a:effectLst/>
          </p:spPr>
          <p:txBody>
            <a:bodyPr tIns="0" bIns="7200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import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ElementUI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from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'element-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ui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'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import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'element-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ui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/lib/theme-chalk/index.css'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</a:b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Vue.use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(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ElementUI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);</a:t>
              </a:r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5BC5F694-97E7-5D5E-FBFC-1AC52D23154B}"/>
                </a:ext>
              </a:extLst>
            </p:cNvPr>
            <p:cNvSpPr/>
            <p:nvPr/>
          </p:nvSpPr>
          <p:spPr>
            <a:xfrm>
              <a:off x="9618785" y="5511004"/>
              <a:ext cx="958358" cy="353669"/>
            </a:xfrm>
            <a:prstGeom prst="round2Diag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137CCFED-8004-6C6B-754C-03D6D0DAF625}"/>
              </a:ext>
            </a:extLst>
          </p:cNvPr>
          <p:cNvSpPr txBox="1">
            <a:spLocks/>
          </p:cNvSpPr>
          <p:nvPr/>
        </p:nvSpPr>
        <p:spPr>
          <a:xfrm>
            <a:off x="721199" y="5409886"/>
            <a:ext cx="9857471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R" pitchFamily="18" charset="-122"/>
              </a:rPr>
              <a:t>访问官网，复制组件代码，调整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C2C7B0-5624-F3A7-258C-8774D389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71" y="6003195"/>
            <a:ext cx="4654422" cy="3962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8F1B3C4-FF22-3E44-F876-5489F344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40" y="6014626"/>
            <a:ext cx="5591059" cy="3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1C9757C3-AC9F-53C5-2BB1-CFE10367036B}"/>
              </a:ext>
            </a:extLst>
          </p:cNvPr>
          <p:cNvSpPr txBox="1">
            <a:spLocks/>
          </p:cNvSpPr>
          <p:nvPr/>
        </p:nvSpPr>
        <p:spPr>
          <a:xfrm>
            <a:off x="721200" y="1118458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Vue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路由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83661-4E07-5CF5-6296-AFB1AA4C6E2A}"/>
              </a:ext>
            </a:extLst>
          </p:cNvPr>
          <p:cNvGrpSpPr/>
          <p:nvPr/>
        </p:nvGrpSpPr>
        <p:grpSpPr>
          <a:xfrm>
            <a:off x="832976" y="1639088"/>
            <a:ext cx="10454342" cy="2608988"/>
            <a:chOff x="795583" y="1703810"/>
            <a:chExt cx="10454342" cy="260898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DCF18D-8EA8-C76C-5781-6E905A60359F}"/>
                </a:ext>
              </a:extLst>
            </p:cNvPr>
            <p:cNvGrpSpPr/>
            <p:nvPr/>
          </p:nvGrpSpPr>
          <p:grpSpPr>
            <a:xfrm>
              <a:off x="795583" y="1703810"/>
              <a:ext cx="10454342" cy="2608988"/>
              <a:chOff x="920209" y="1823315"/>
              <a:chExt cx="10251293" cy="2608988"/>
            </a:xfrm>
          </p:grpSpPr>
          <p:sp>
            <p:nvSpPr>
              <p:cNvPr id="6" name="矩形: 对角圆角 5">
                <a:extLst>
                  <a:ext uri="{FF2B5EF4-FFF2-40B4-BE49-F238E27FC236}">
                    <a16:creationId xmlns:a16="http://schemas.microsoft.com/office/drawing/2014/main" id="{D62E6B6D-0DA8-1A00-0579-0024747BBD2E}"/>
                  </a:ext>
                </a:extLst>
              </p:cNvPr>
              <p:cNvSpPr/>
              <p:nvPr/>
            </p:nvSpPr>
            <p:spPr>
              <a:xfrm>
                <a:off x="920209" y="1823317"/>
                <a:ext cx="10251293" cy="2608986"/>
              </a:xfrm>
              <a:prstGeom prst="round2DiagRect">
                <a:avLst>
                  <a:gd name="adj1" fmla="val 3010"/>
                  <a:gd name="adj2" fmla="val 2825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04000" bIns="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fr-FR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Router </a:t>
                </a:r>
                <a:r>
                  <a:rPr kumimoji="0" lang="zh-CN" altLang="fr-FR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 </a:t>
                </a:r>
                <a:r>
                  <a:rPr kumimoji="0" lang="fr-FR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 </a:t>
                </a:r>
                <a:r>
                  <a:rPr kumimoji="0" lang="zh-CN" altLang="fr-FR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的官方路由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组成：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VueRouter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：路由器类，根据路由请求在路由视图中动态渲染选中的组件</a:t>
                </a: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&lt;router-link&gt;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：请求链接组件，浏览器会解析成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&lt;a&gt;</a:t>
                </a: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&lt;router-view&gt;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：动态视图组件，用来渲染展示与路由路径对应的组件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364FD82B-F42A-255A-72C8-E884852024C8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704923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Vue Router</a:t>
                </a:r>
              </a:p>
            </p:txBody>
          </p:sp>
        </p:grpSp>
        <p:sp>
          <p:nvSpPr>
            <p:cNvPr id="5" name="Shape 2774">
              <a:extLst>
                <a:ext uri="{FF2B5EF4-FFF2-40B4-BE49-F238E27FC236}">
                  <a16:creationId xmlns:a16="http://schemas.microsoft.com/office/drawing/2014/main" id="{BB7659F9-2681-2784-7AC8-FA575FCD41C9}"/>
                </a:ext>
              </a:extLst>
            </p:cNvPr>
            <p:cNvSpPr/>
            <p:nvPr/>
          </p:nvSpPr>
          <p:spPr>
            <a:xfrm>
              <a:off x="942075" y="1817859"/>
              <a:ext cx="279459" cy="203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ysClr val="window" lastClr="FFFFFF"/>
            </a:solidFill>
            <a:ln w="12700">
              <a:solidFill>
                <a:sysClr val="window" lastClr="FFFFFF"/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14C47C6D-B526-1A5F-1761-F39ECF4445C1}"/>
              </a:ext>
            </a:extLst>
          </p:cNvPr>
          <p:cNvSpPr/>
          <p:nvPr/>
        </p:nvSpPr>
        <p:spPr>
          <a:xfrm>
            <a:off x="6793119" y="4464644"/>
            <a:ext cx="1528503" cy="59644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glow rad="1016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路由链接组件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router-link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670C3FDA-EC47-C167-AFFC-047481C2AF73}"/>
              </a:ext>
            </a:extLst>
          </p:cNvPr>
          <p:cNvSpPr/>
          <p:nvPr/>
        </p:nvSpPr>
        <p:spPr>
          <a:xfrm>
            <a:off x="3347636" y="5172118"/>
            <a:ext cx="2358837" cy="941294"/>
          </a:xfrm>
          <a:prstGeom prst="cube">
            <a:avLst>
              <a:gd name="adj" fmla="val 17381"/>
            </a:avLst>
          </a:prstGeom>
          <a:solidFill>
            <a:srgbClr val="92D050"/>
          </a:solidFill>
          <a:ln w="6350" cap="flat" cmpd="sng" algn="ctr">
            <a:solidFill>
              <a:sysClr val="window" lastClr="FFFFFF"/>
            </a:solidFill>
            <a:prstDash val="solid"/>
          </a:ln>
          <a:effectLst>
            <a:glow rad="1016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路由器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1BA945EE-F69C-CAF1-462D-7A06D475CF9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0800000" flipV="1">
            <a:off x="4608859" y="4762864"/>
            <a:ext cx="2184261" cy="40925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BE9052BC-7853-6415-D7E9-D305BF1E0D8B}"/>
              </a:ext>
            </a:extLst>
          </p:cNvPr>
          <p:cNvCxnSpPr>
            <a:cxnSpLocks/>
            <a:stCxn id="9" idx="3"/>
          </p:cNvCxnSpPr>
          <p:nvPr/>
        </p:nvCxnSpPr>
        <p:spPr>
          <a:xfrm rot="16200000" flipH="1">
            <a:off x="5453682" y="5104981"/>
            <a:ext cx="331006" cy="2347868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" name="流程图: 文档 11">
            <a:extLst>
              <a:ext uri="{FF2B5EF4-FFF2-40B4-BE49-F238E27FC236}">
                <a16:creationId xmlns:a16="http://schemas.microsoft.com/office/drawing/2014/main" id="{3DA83CDE-9FA4-053C-A397-7BE29858255B}"/>
              </a:ext>
            </a:extLst>
          </p:cNvPr>
          <p:cNvSpPr/>
          <p:nvPr/>
        </p:nvSpPr>
        <p:spPr>
          <a:xfrm>
            <a:off x="4256109" y="5646205"/>
            <a:ext cx="950259" cy="470647"/>
          </a:xfrm>
          <a:prstGeom prst="flowChartDocumen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路由表</a:t>
            </a:r>
          </a:p>
        </p:txBody>
      </p:sp>
      <p:sp>
        <p:nvSpPr>
          <p:cNvPr id="14" name="流程图: 文档 13">
            <a:extLst>
              <a:ext uri="{FF2B5EF4-FFF2-40B4-BE49-F238E27FC236}">
                <a16:creationId xmlns:a16="http://schemas.microsoft.com/office/drawing/2014/main" id="{F9AFA937-EBBE-34DD-DC04-C642EDCFA7CF}"/>
              </a:ext>
            </a:extLst>
          </p:cNvPr>
          <p:cNvSpPr/>
          <p:nvPr/>
        </p:nvSpPr>
        <p:spPr>
          <a:xfrm>
            <a:off x="509397" y="4883220"/>
            <a:ext cx="2502976" cy="1632394"/>
          </a:xfrm>
          <a:prstGeom prst="flowChartDocumen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/user :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UserView.vue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/emp :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EmpView.vue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/order :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OrderView.vue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49A859-FEFD-C54A-874C-C9B76CC44414}"/>
              </a:ext>
            </a:extLst>
          </p:cNvPr>
          <p:cNvSpPr txBox="1"/>
          <p:nvPr/>
        </p:nvSpPr>
        <p:spPr>
          <a:xfrm>
            <a:off x="5691274" y="4470475"/>
            <a:ext cx="602862" cy="584775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</a:rPr>
              <a:t>路由请求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8A5E72-E1F7-8899-22F3-DFBD17B1294C}"/>
              </a:ext>
            </a:extLst>
          </p:cNvPr>
          <p:cNvSpPr txBox="1"/>
          <p:nvPr/>
        </p:nvSpPr>
        <p:spPr>
          <a:xfrm>
            <a:off x="5566094" y="6243140"/>
            <a:ext cx="609981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</a:rPr>
              <a:t>更新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B897F2AE-BF1A-2550-5FED-117B02553138}"/>
              </a:ext>
            </a:extLst>
          </p:cNvPr>
          <p:cNvSpPr/>
          <p:nvPr/>
        </p:nvSpPr>
        <p:spPr>
          <a:xfrm>
            <a:off x="8393948" y="4391305"/>
            <a:ext cx="3066531" cy="743118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bIns="18000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rPr>
              <a:t>&lt;router-link to="/emp"&gt;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rPr>
              <a:t>员工管理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rPr>
              <a:t>&lt;/router-link&gt;</a:t>
            </a:r>
          </a:p>
        </p:txBody>
      </p:sp>
      <p:sp>
        <p:nvSpPr>
          <p:cNvPr id="26" name="矩形: 对角圆角 25">
            <a:extLst>
              <a:ext uri="{FF2B5EF4-FFF2-40B4-BE49-F238E27FC236}">
                <a16:creationId xmlns:a16="http://schemas.microsoft.com/office/drawing/2014/main" id="{B463060D-98B7-4A78-6942-42BEEE082226}"/>
              </a:ext>
            </a:extLst>
          </p:cNvPr>
          <p:cNvSpPr/>
          <p:nvPr/>
        </p:nvSpPr>
        <p:spPr>
          <a:xfrm>
            <a:off x="8592051" y="6255961"/>
            <a:ext cx="2799965" cy="282900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bIns="180000" rtlCol="0" anchor="ctr"/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rPr>
              <a:t>&lt;router-view&gt;&lt;/router-view&gt;</a:t>
            </a:r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2FE44B04-77A9-FD19-BBA1-ABBFE60BD466}"/>
              </a:ext>
            </a:extLst>
          </p:cNvPr>
          <p:cNvSpPr/>
          <p:nvPr/>
        </p:nvSpPr>
        <p:spPr>
          <a:xfrm>
            <a:off x="6793119" y="6104810"/>
            <a:ext cx="1528503" cy="596442"/>
          </a:xfrm>
          <a:prstGeom prst="round2Diag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glow rad="1016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路由展示组件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router-view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6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5" grpId="0" animBg="1"/>
      <p:bldP spid="16" grpId="0" animBg="1"/>
      <p:bldP spid="25" grpId="0" animBg="1"/>
      <p:bldP spid="26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id="{C14FB03B-C65F-D274-4568-4A0C3CC0B273}"/>
              </a:ext>
            </a:extLst>
          </p:cNvPr>
          <p:cNvSpPr txBox="1">
            <a:spLocks/>
          </p:cNvSpPr>
          <p:nvPr/>
        </p:nvSpPr>
        <p:spPr>
          <a:xfrm>
            <a:off x="710880" y="1089507"/>
            <a:ext cx="486442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Vue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路由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CA5C9B08-5C99-85E3-182B-AAADC628654F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163894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安装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定义路由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19" name="!!矩形: 圆角 7">
            <a:extLst>
              <a:ext uri="{FF2B5EF4-FFF2-40B4-BE49-F238E27FC236}">
                <a16:creationId xmlns:a16="http://schemas.microsoft.com/office/drawing/2014/main" id="{AF32CD43-23A0-38E3-4E58-9028824E7812}"/>
              </a:ext>
            </a:extLst>
          </p:cNvPr>
          <p:cNvSpPr/>
          <p:nvPr/>
        </p:nvSpPr>
        <p:spPr>
          <a:xfrm>
            <a:off x="1081734" y="2276698"/>
            <a:ext cx="4017804" cy="353669"/>
          </a:xfrm>
          <a:prstGeom prst="roundRect">
            <a:avLst>
              <a:gd name="adj" fmla="val 20710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72000" rtlCol="0" anchor="ctr"/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E0EFE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npm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E0EFE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install vue-router@3.5.1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E0EFE"/>
              </a:solidFill>
              <a:effectLst/>
              <a:uLnTx/>
              <a:uFillTx/>
              <a:latin typeface="Consolas" panose="020B0609020204030204" pitchFamily="49" charset="0"/>
              <a:ea typeface="黑体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3BB35A-EA7E-84E8-588D-223DB1289D7A}"/>
              </a:ext>
            </a:extLst>
          </p:cNvPr>
          <p:cNvSpPr txBox="1"/>
          <p:nvPr/>
        </p:nvSpPr>
        <p:spPr>
          <a:xfrm>
            <a:off x="1520351" y="1803273"/>
            <a:ext cx="26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项目时已选择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72B1FC6-46D7-FB2F-B8E3-B00D79BA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74" y="2906469"/>
            <a:ext cx="6470750" cy="3791819"/>
          </a:xfrm>
          <a:prstGeom prst="roundRect">
            <a:avLst>
              <a:gd name="adj" fmla="val 2718"/>
            </a:avLst>
          </a:prstGeom>
          <a:effectLst>
            <a:glow rad="635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A52CF5-E8CD-56C7-1E7B-FDA34C34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67" y="830416"/>
            <a:ext cx="4417715" cy="3105442"/>
          </a:xfrm>
          <a:prstGeom prst="roundRect">
            <a:avLst>
              <a:gd name="adj" fmla="val 4317"/>
            </a:avLst>
          </a:prstGeom>
          <a:effectLst>
            <a:glow rad="635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</p:pic>
    </p:spTree>
    <p:extLst>
      <p:ext uri="{BB962C8B-B14F-4D97-AF65-F5344CB8AC3E}">
        <p14:creationId xmlns:p14="http://schemas.microsoft.com/office/powerpoint/2010/main" val="39011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40B59D-ED4B-2C1C-257F-54D1EE71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11" y="2389211"/>
            <a:ext cx="1390721" cy="1225613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6E6C3B5A-A776-4539-8CF0-ADA1B72C011D}"/>
              </a:ext>
            </a:extLst>
          </p:cNvPr>
          <p:cNvSpPr txBox="1">
            <a:spLocks/>
          </p:cNvSpPr>
          <p:nvPr/>
        </p:nvSpPr>
        <p:spPr>
          <a:xfrm>
            <a:off x="4598127" y="1952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Ajax</a:t>
            </a:r>
            <a:endParaRPr lang="zh-CN" altLang="en-US" dirty="0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D5D367E5-146A-CD82-A43B-4FD4876F5680}"/>
              </a:ext>
            </a:extLst>
          </p:cNvPr>
          <p:cNvSpPr txBox="1">
            <a:spLocks/>
          </p:cNvSpPr>
          <p:nvPr/>
        </p:nvSpPr>
        <p:spPr>
          <a:xfrm>
            <a:off x="4997269" y="2771730"/>
            <a:ext cx="5466080" cy="2031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C00000"/>
                </a:solidFill>
              </a:rPr>
              <a:t>Ajax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 err="1">
                <a:solidFill>
                  <a:srgbClr val="0070C0"/>
                </a:solidFill>
              </a:rPr>
              <a:t>Axios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5" name="文本占位符 6">
            <a:extLst>
              <a:ext uri="{FF2B5EF4-FFF2-40B4-BE49-F238E27FC236}">
                <a16:creationId xmlns:a16="http://schemas.microsoft.com/office/drawing/2014/main" id="{EC7D3F97-9652-913F-7125-D7AC0FA7BE3D}"/>
              </a:ext>
            </a:extLst>
          </p:cNvPr>
          <p:cNvSpPr txBox="1">
            <a:spLocks/>
          </p:cNvSpPr>
          <p:nvPr/>
        </p:nvSpPr>
        <p:spPr>
          <a:xfrm>
            <a:off x="3095207" y="2427977"/>
            <a:ext cx="1127125" cy="1148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22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D3805A8A-2828-B0AB-F7D5-64383069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25" y="266562"/>
            <a:ext cx="10698800" cy="51719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Ajax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51BDD9-7848-391B-C7B3-542F05616003}"/>
              </a:ext>
            </a:extLst>
          </p:cNvPr>
          <p:cNvGrpSpPr/>
          <p:nvPr/>
        </p:nvGrpSpPr>
        <p:grpSpPr>
          <a:xfrm>
            <a:off x="621293" y="1006974"/>
            <a:ext cx="10526664" cy="2589498"/>
            <a:chOff x="782320" y="1654698"/>
            <a:chExt cx="10526664" cy="258949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4A07AB9-A79E-8879-CE01-407DA3CD5D9D}"/>
                </a:ext>
              </a:extLst>
            </p:cNvPr>
            <p:cNvGrpSpPr/>
            <p:nvPr/>
          </p:nvGrpSpPr>
          <p:grpSpPr>
            <a:xfrm>
              <a:off x="782320" y="1654698"/>
              <a:ext cx="10526664" cy="2589498"/>
              <a:chOff x="920209" y="1823315"/>
              <a:chExt cx="10322211" cy="2589498"/>
            </a:xfrm>
          </p:grpSpPr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1D23D014-3B9F-EAC9-0682-986C0DD35606}"/>
                  </a:ext>
                </a:extLst>
              </p:cNvPr>
              <p:cNvSpPr/>
              <p:nvPr/>
            </p:nvSpPr>
            <p:spPr>
              <a:xfrm>
                <a:off x="920209" y="1823317"/>
                <a:ext cx="10322211" cy="2589496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0000" bIns="180000" rtlCol="0" anchor="ctr"/>
              <a:lstStyle/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概念：</a:t>
                </a:r>
                <a:r>
                  <a:rPr lang="en-US" altLang="zh-CN" sz="2000" b="0" i="0" dirty="0">
                    <a:solidFill>
                      <a:srgbClr val="C00000"/>
                    </a:solidFill>
                    <a:effectLst/>
                    <a:latin typeface="Helvetica Neue"/>
                  </a:rPr>
                  <a:t>A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Helvetica Neue"/>
                  </a:rPr>
                  <a:t>synchronous </a:t>
                </a:r>
                <a:r>
                  <a:rPr lang="en-US" altLang="zh-CN" sz="2000" b="0" i="0" dirty="0">
                    <a:solidFill>
                      <a:srgbClr val="C00000"/>
                    </a:solidFill>
                    <a:effectLst/>
                    <a:latin typeface="Helvetica Neue"/>
                  </a:rPr>
                  <a:t>J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Helvetica Neue"/>
                  </a:rPr>
                  <a:t>avaScript</a:t>
                </a:r>
                <a:r>
                  <a:rPr lang="en-US" altLang="zh-CN" sz="20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 </a:t>
                </a:r>
                <a:r>
                  <a:rPr lang="en-US" altLang="zh-CN" sz="2000" b="0" i="0" dirty="0">
                    <a:solidFill>
                      <a:srgbClr val="C00000"/>
                    </a:solidFill>
                    <a:effectLst/>
                    <a:latin typeface="Helvetica Neue"/>
                  </a:rPr>
                  <a:t>A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Helvetica Neue"/>
                  </a:rPr>
                  <a:t>nd</a:t>
                </a:r>
                <a:r>
                  <a:rPr lang="en-US" altLang="zh-CN" sz="20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 </a:t>
                </a:r>
                <a:r>
                  <a:rPr lang="en-US" altLang="zh-CN" sz="2000" b="0" i="0" dirty="0">
                    <a:solidFill>
                      <a:srgbClr val="C00000"/>
                    </a:solidFill>
                    <a:effectLst/>
                    <a:latin typeface="Helvetica Neue"/>
                  </a:rPr>
                  <a:t>X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Helvetica Neue"/>
                  </a:rPr>
                  <a:t>ML</a:t>
                </a:r>
                <a:r>
                  <a:rPr lang="zh-CN" altLang="en-US" sz="2000" dirty="0">
                    <a:solidFill>
                      <a:srgbClr val="333333"/>
                    </a:solidFill>
                    <a:latin typeface="Helvetica Neue"/>
                  </a:rPr>
                  <a:t>，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Helvetica Neue"/>
                  </a:rPr>
                  <a:t>异步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Helvetica Neue"/>
                  </a:rPr>
                  <a:t>的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Helvetica Neue"/>
                  </a:rPr>
                  <a:t>JavaScript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Helvetica Neue"/>
                  </a:rPr>
                  <a:t>和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Helvetica Neue"/>
                  </a:rPr>
                  <a:t>XML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作用：</a:t>
                </a:r>
                <a:endParaRPr lang="en-US" altLang="zh-CN" sz="2000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数据交换：通过</a:t>
                </a:r>
                <a:r>
                  <a:rPr lang="en-US" altLang="zh-CN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Ajax</a:t>
                </a:r>
                <a:r>
                  <a:rPr lang="zh-CN" altLang="en-US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可以给服务器发送请求，并获取服务器响应的数据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异步交互：可以在</a:t>
                </a:r>
                <a:r>
                  <a:rPr lang="zh-CN" altLang="en-US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不重新加载整个页面</a:t>
                </a:r>
                <a:r>
                  <a:rPr lang="zh-CN" altLang="en-US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的情况下，与服务器交换数据并</a:t>
                </a:r>
                <a:r>
                  <a:rPr lang="zh-CN" altLang="en-US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更新部分网页</a:t>
                </a:r>
                <a:r>
                  <a:rPr lang="zh-CN" altLang="en-US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的技术，如：搜索联想、用户名是否可用的校验等等。</a:t>
                </a:r>
                <a:endParaRPr lang="en-US" altLang="zh-CN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17020ED4-C8B4-87D8-3C63-33C206719B36}"/>
                  </a:ext>
                </a:extLst>
              </p:cNvPr>
              <p:cNvSpPr/>
              <p:nvPr/>
            </p:nvSpPr>
            <p:spPr>
              <a:xfrm>
                <a:off x="920212" y="1823315"/>
                <a:ext cx="1257361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24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Ajax</a:t>
                </a:r>
              </a:p>
            </p:txBody>
          </p:sp>
        </p:grpSp>
        <p:sp>
          <p:nvSpPr>
            <p:cNvPr id="11" name="Shape 2621">
              <a:extLst>
                <a:ext uri="{FF2B5EF4-FFF2-40B4-BE49-F238E27FC236}">
                  <a16:creationId xmlns:a16="http://schemas.microsoft.com/office/drawing/2014/main" id="{741A2222-C0B2-C7FF-DA52-7B5C1AAB1FB2}"/>
                </a:ext>
              </a:extLst>
            </p:cNvPr>
            <p:cNvSpPr/>
            <p:nvPr/>
          </p:nvSpPr>
          <p:spPr>
            <a:xfrm>
              <a:off x="909188" y="174492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3CF72AA-7A70-AFC1-4E5C-742B4E1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49" y="3655582"/>
            <a:ext cx="4067279" cy="2704962"/>
          </a:xfrm>
          <a:prstGeom prst="roundRect">
            <a:avLst>
              <a:gd name="adj" fmla="val 3469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FDDC8-EC0B-C890-0C30-A9BF930F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733" y="4560107"/>
            <a:ext cx="2682996" cy="1622157"/>
          </a:xfrm>
          <a:prstGeom prst="roundRect">
            <a:avLst>
              <a:gd name="adj" fmla="val 38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E62987E-BE03-8149-5A7A-DB3D5A21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132271" y="4313208"/>
            <a:ext cx="6845639" cy="167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312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1A1318EC-D2DC-993E-38DD-85DA0EFC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18" y="1316792"/>
            <a:ext cx="4296977" cy="517190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同步与异步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E2EDF1-0C7B-B6F6-9713-1D070F5F5211}"/>
              </a:ext>
            </a:extLst>
          </p:cNvPr>
          <p:cNvSpPr/>
          <p:nvPr/>
        </p:nvSpPr>
        <p:spPr>
          <a:xfrm>
            <a:off x="2427227" y="2345211"/>
            <a:ext cx="6360117" cy="4175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E68B7A4-12FA-FE14-7E93-65151D25A180}"/>
              </a:ext>
            </a:extLst>
          </p:cNvPr>
          <p:cNvCxnSpPr>
            <a:cxnSpLocks/>
          </p:cNvCxnSpPr>
          <p:nvPr/>
        </p:nvCxnSpPr>
        <p:spPr>
          <a:xfrm>
            <a:off x="1064420" y="4011473"/>
            <a:ext cx="91240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62034D9-CC15-143A-B4E7-DC24C90B2527}"/>
              </a:ext>
            </a:extLst>
          </p:cNvPr>
          <p:cNvSpPr/>
          <p:nvPr/>
        </p:nvSpPr>
        <p:spPr>
          <a:xfrm>
            <a:off x="2427228" y="3115270"/>
            <a:ext cx="6360116" cy="4159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EC1A0E-EDE9-E6BA-B1C2-D0A405339235}"/>
              </a:ext>
            </a:extLst>
          </p:cNvPr>
          <p:cNvSpPr txBox="1"/>
          <p:nvPr/>
        </p:nvSpPr>
        <p:spPr>
          <a:xfrm>
            <a:off x="8792414" y="2384690"/>
            <a:ext cx="11816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6F7FE3-C873-1350-9F58-0A3BF496BF7E}"/>
              </a:ext>
            </a:extLst>
          </p:cNvPr>
          <p:cNvSpPr txBox="1"/>
          <p:nvPr/>
        </p:nvSpPr>
        <p:spPr>
          <a:xfrm>
            <a:off x="8754761" y="3217394"/>
            <a:ext cx="1219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5C21035-253E-B98D-B665-853DF740D781}"/>
              </a:ext>
            </a:extLst>
          </p:cNvPr>
          <p:cNvCxnSpPr>
            <a:cxnSpLocks/>
          </p:cNvCxnSpPr>
          <p:nvPr/>
        </p:nvCxnSpPr>
        <p:spPr>
          <a:xfrm>
            <a:off x="2673412" y="2681761"/>
            <a:ext cx="139429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D34946B-060E-C241-0F7B-3B501DB6BD03}"/>
              </a:ext>
            </a:extLst>
          </p:cNvPr>
          <p:cNvSpPr txBox="1"/>
          <p:nvPr/>
        </p:nvSpPr>
        <p:spPr>
          <a:xfrm>
            <a:off x="2675900" y="2384690"/>
            <a:ext cx="14021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正在访问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BA2F8B-1D91-8913-38C3-A1BD0346DFF9}"/>
              </a:ext>
            </a:extLst>
          </p:cNvPr>
          <p:cNvSpPr txBox="1"/>
          <p:nvPr/>
        </p:nvSpPr>
        <p:spPr>
          <a:xfrm>
            <a:off x="10171035" y="3839497"/>
            <a:ext cx="956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7D2909-D477-2088-60F7-6BE2D135BF0E}"/>
              </a:ext>
            </a:extLst>
          </p:cNvPr>
          <p:cNvCxnSpPr>
            <a:cxnSpLocks/>
          </p:cNvCxnSpPr>
          <p:nvPr/>
        </p:nvCxnSpPr>
        <p:spPr>
          <a:xfrm>
            <a:off x="4074058" y="2727799"/>
            <a:ext cx="347691" cy="63023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54BF5B5-81EF-7496-9606-FBDE34B339CF}"/>
              </a:ext>
            </a:extLst>
          </p:cNvPr>
          <p:cNvCxnSpPr>
            <a:cxnSpLocks/>
          </p:cNvCxnSpPr>
          <p:nvPr/>
        </p:nvCxnSpPr>
        <p:spPr>
          <a:xfrm>
            <a:off x="4488027" y="3329461"/>
            <a:ext cx="185177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CCF26E1-B6F5-5244-EEE7-C9D049258DE9}"/>
              </a:ext>
            </a:extLst>
          </p:cNvPr>
          <p:cNvSpPr txBox="1"/>
          <p:nvPr/>
        </p:nvSpPr>
        <p:spPr>
          <a:xfrm>
            <a:off x="4142944" y="2833301"/>
            <a:ext cx="1656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EF293F-89AC-465B-0BCA-EDFAF69CDF53}"/>
              </a:ext>
            </a:extLst>
          </p:cNvPr>
          <p:cNvSpPr txBox="1"/>
          <p:nvPr/>
        </p:nvSpPr>
        <p:spPr>
          <a:xfrm>
            <a:off x="4320839" y="3369181"/>
            <a:ext cx="2076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…(3s)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CCD34B5-43A8-77CC-2703-889437913184}"/>
              </a:ext>
            </a:extLst>
          </p:cNvPr>
          <p:cNvCxnSpPr>
            <a:cxnSpLocks/>
          </p:cNvCxnSpPr>
          <p:nvPr/>
        </p:nvCxnSpPr>
        <p:spPr>
          <a:xfrm flipV="1">
            <a:off x="6376054" y="2634136"/>
            <a:ext cx="355479" cy="66952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BEA2C3E-D30A-4799-E537-A9213206FC91}"/>
              </a:ext>
            </a:extLst>
          </p:cNvPr>
          <p:cNvSpPr txBox="1"/>
          <p:nvPr/>
        </p:nvSpPr>
        <p:spPr>
          <a:xfrm>
            <a:off x="6517813" y="2806278"/>
            <a:ext cx="1711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响应客户端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5D3C28-C5E8-36D8-BE13-4A0ED4D1FC47}"/>
              </a:ext>
            </a:extLst>
          </p:cNvPr>
          <p:cNvCxnSpPr>
            <a:cxnSpLocks/>
          </p:cNvCxnSpPr>
          <p:nvPr/>
        </p:nvCxnSpPr>
        <p:spPr>
          <a:xfrm>
            <a:off x="6823608" y="2681761"/>
            <a:ext cx="144171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E12A170-DA03-8BBE-4405-60807948265E}"/>
              </a:ext>
            </a:extLst>
          </p:cNvPr>
          <p:cNvSpPr txBox="1"/>
          <p:nvPr/>
        </p:nvSpPr>
        <p:spPr>
          <a:xfrm>
            <a:off x="6903552" y="2357618"/>
            <a:ext cx="1390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继续访问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94AE7C8-7EFC-A786-9C80-4BE7F4BDF0D0}"/>
              </a:ext>
            </a:extLst>
          </p:cNvPr>
          <p:cNvCxnSpPr>
            <a:cxnSpLocks/>
          </p:cNvCxnSpPr>
          <p:nvPr/>
        </p:nvCxnSpPr>
        <p:spPr>
          <a:xfrm>
            <a:off x="4212763" y="4910656"/>
            <a:ext cx="2305050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5CE8027-196F-084B-F66B-5B385A92A0D9}"/>
              </a:ext>
            </a:extLst>
          </p:cNvPr>
          <p:cNvSpPr txBox="1"/>
          <p:nvPr/>
        </p:nvSpPr>
        <p:spPr>
          <a:xfrm>
            <a:off x="4120689" y="4580900"/>
            <a:ext cx="29010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客户端可以执行其他操作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标题 4">
            <a:extLst>
              <a:ext uri="{FF2B5EF4-FFF2-40B4-BE49-F238E27FC236}">
                <a16:creationId xmlns:a16="http://schemas.microsoft.com/office/drawing/2014/main" id="{961B50EE-43F5-68E6-C4C4-5C8C902401A8}"/>
              </a:ext>
            </a:extLst>
          </p:cNvPr>
          <p:cNvSpPr txBox="1">
            <a:spLocks/>
          </p:cNvSpPr>
          <p:nvPr/>
        </p:nvSpPr>
        <p:spPr>
          <a:xfrm>
            <a:off x="949859" y="2625497"/>
            <a:ext cx="9568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同步</a:t>
            </a:r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3A05299-28D7-9453-85B1-B8BFB178F1ED}"/>
              </a:ext>
            </a:extLst>
          </p:cNvPr>
          <p:cNvSpPr txBox="1">
            <a:spLocks/>
          </p:cNvSpPr>
          <p:nvPr/>
        </p:nvSpPr>
        <p:spPr>
          <a:xfrm>
            <a:off x="949858" y="4725717"/>
            <a:ext cx="9568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异步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1C33D1-9B64-42FD-1732-60044F68239A}"/>
              </a:ext>
            </a:extLst>
          </p:cNvPr>
          <p:cNvSpPr/>
          <p:nvPr/>
        </p:nvSpPr>
        <p:spPr>
          <a:xfrm>
            <a:off x="2427226" y="4598351"/>
            <a:ext cx="6360117" cy="4175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164AAF-A678-C70C-743E-E96333CC839C}"/>
              </a:ext>
            </a:extLst>
          </p:cNvPr>
          <p:cNvSpPr/>
          <p:nvPr/>
        </p:nvSpPr>
        <p:spPr>
          <a:xfrm>
            <a:off x="2427227" y="5351157"/>
            <a:ext cx="6360116" cy="4159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EA8D9D-6CF1-678A-109F-C59F2179B0A2}"/>
              </a:ext>
            </a:extLst>
          </p:cNvPr>
          <p:cNvSpPr txBox="1"/>
          <p:nvPr/>
        </p:nvSpPr>
        <p:spPr>
          <a:xfrm>
            <a:off x="8769085" y="4688733"/>
            <a:ext cx="1401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0C3A9F9-2064-2982-2A24-D112A3F66C10}"/>
              </a:ext>
            </a:extLst>
          </p:cNvPr>
          <p:cNvSpPr txBox="1"/>
          <p:nvPr/>
        </p:nvSpPr>
        <p:spPr>
          <a:xfrm>
            <a:off x="8764794" y="5387526"/>
            <a:ext cx="120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C42378A-8821-BDF7-50D9-136B24AA6FA0}"/>
              </a:ext>
            </a:extLst>
          </p:cNvPr>
          <p:cNvCxnSpPr>
            <a:cxnSpLocks/>
          </p:cNvCxnSpPr>
          <p:nvPr/>
        </p:nvCxnSpPr>
        <p:spPr>
          <a:xfrm>
            <a:off x="2673411" y="4934901"/>
            <a:ext cx="139429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9F719BF-A3E7-FF2B-BCFA-9915BEA65238}"/>
              </a:ext>
            </a:extLst>
          </p:cNvPr>
          <p:cNvSpPr txBox="1"/>
          <p:nvPr/>
        </p:nvSpPr>
        <p:spPr>
          <a:xfrm>
            <a:off x="2756433" y="4615261"/>
            <a:ext cx="136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正在访问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0DFBB4D-0F44-8227-751D-82BCB0A40DC5}"/>
              </a:ext>
            </a:extLst>
          </p:cNvPr>
          <p:cNvCxnSpPr>
            <a:cxnSpLocks/>
          </p:cNvCxnSpPr>
          <p:nvPr/>
        </p:nvCxnSpPr>
        <p:spPr>
          <a:xfrm>
            <a:off x="4074057" y="4980939"/>
            <a:ext cx="347691" cy="63023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6E6C854-7845-B479-9C53-B27012B60E4E}"/>
              </a:ext>
            </a:extLst>
          </p:cNvPr>
          <p:cNvCxnSpPr>
            <a:cxnSpLocks/>
          </p:cNvCxnSpPr>
          <p:nvPr/>
        </p:nvCxnSpPr>
        <p:spPr>
          <a:xfrm>
            <a:off x="4488026" y="5686119"/>
            <a:ext cx="185177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42E5682-E257-6EB8-0287-3CA498DBE90D}"/>
              </a:ext>
            </a:extLst>
          </p:cNvPr>
          <p:cNvSpPr txBox="1"/>
          <p:nvPr/>
        </p:nvSpPr>
        <p:spPr>
          <a:xfrm>
            <a:off x="4159903" y="5012689"/>
            <a:ext cx="1721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0014BEE-A64E-3BAA-8C98-78375B4A2E44}"/>
              </a:ext>
            </a:extLst>
          </p:cNvPr>
          <p:cNvSpPr txBox="1"/>
          <p:nvPr/>
        </p:nvSpPr>
        <p:spPr>
          <a:xfrm>
            <a:off x="4419211" y="5682442"/>
            <a:ext cx="208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…(3s)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F87F0BF-0C68-7F3A-600F-1CA11A58C142}"/>
              </a:ext>
            </a:extLst>
          </p:cNvPr>
          <p:cNvCxnSpPr>
            <a:cxnSpLocks/>
          </p:cNvCxnSpPr>
          <p:nvPr/>
        </p:nvCxnSpPr>
        <p:spPr>
          <a:xfrm flipV="1">
            <a:off x="6376053" y="4887276"/>
            <a:ext cx="355479" cy="66952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D4F8FE7-BBB6-20CA-7503-4991CB1DCA89}"/>
              </a:ext>
            </a:extLst>
          </p:cNvPr>
          <p:cNvSpPr txBox="1"/>
          <p:nvPr/>
        </p:nvSpPr>
        <p:spPr>
          <a:xfrm>
            <a:off x="6582550" y="5019306"/>
            <a:ext cx="164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响应客户端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FF5FA9F-60C6-45E7-E3AA-3346966DA391}"/>
              </a:ext>
            </a:extLst>
          </p:cNvPr>
          <p:cNvCxnSpPr>
            <a:cxnSpLocks/>
          </p:cNvCxnSpPr>
          <p:nvPr/>
        </p:nvCxnSpPr>
        <p:spPr>
          <a:xfrm>
            <a:off x="6823607" y="4934901"/>
            <a:ext cx="144171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021AA60-3354-91FA-C3E6-D8E77029AF6F}"/>
              </a:ext>
            </a:extLst>
          </p:cNvPr>
          <p:cNvSpPr txBox="1"/>
          <p:nvPr/>
        </p:nvSpPr>
        <p:spPr>
          <a:xfrm>
            <a:off x="7000688" y="4646577"/>
            <a:ext cx="1471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继续访问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2">
            <a:extLst>
              <a:ext uri="{FF2B5EF4-FFF2-40B4-BE49-F238E27FC236}">
                <a16:creationId xmlns:a16="http://schemas.microsoft.com/office/drawing/2014/main" id="{3E8F64AC-D3A4-6024-E986-19246B732192}"/>
              </a:ext>
            </a:extLst>
          </p:cNvPr>
          <p:cNvSpPr txBox="1">
            <a:spLocks/>
          </p:cNvSpPr>
          <p:nvPr/>
        </p:nvSpPr>
        <p:spPr>
          <a:xfrm>
            <a:off x="549853" y="354508"/>
            <a:ext cx="10698800" cy="51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Ajax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3614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5" grpId="0"/>
      <p:bldP spid="16" grpId="0"/>
      <p:bldP spid="19" grpId="0"/>
      <p:bldP spid="20" grpId="0"/>
      <p:bldP spid="22" grpId="0"/>
      <p:bldP spid="24" grpId="0"/>
      <p:bldP spid="26" grpId="0"/>
      <p:bldP spid="27" grpId="0"/>
      <p:bldP spid="28" grpId="0"/>
      <p:bldP spid="29" grpId="0" animBg="1"/>
      <p:bldP spid="31" grpId="0" animBg="1"/>
      <p:bldP spid="32" grpId="0"/>
      <p:bldP spid="33" grpId="0"/>
      <p:bldP spid="35" grpId="0"/>
      <p:bldP spid="38" grpId="0"/>
      <p:bldP spid="39" grpId="0"/>
      <p:bldP spid="41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>
            <a:extLst>
              <a:ext uri="{FF2B5EF4-FFF2-40B4-BE49-F238E27FC236}">
                <a16:creationId xmlns:a16="http://schemas.microsoft.com/office/drawing/2014/main" id="{3E8F64AC-D3A4-6024-E986-19246B732192}"/>
              </a:ext>
            </a:extLst>
          </p:cNvPr>
          <p:cNvSpPr txBox="1">
            <a:spLocks/>
          </p:cNvSpPr>
          <p:nvPr/>
        </p:nvSpPr>
        <p:spPr>
          <a:xfrm>
            <a:off x="549853" y="354508"/>
            <a:ext cx="10698800" cy="51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Ajax</a:t>
            </a:r>
            <a:endParaRPr lang="zh-CN" altLang="en-US" sz="4000" dirty="0"/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9DB8AF4E-185F-1DA5-395D-5628B89BD4AB}"/>
              </a:ext>
            </a:extLst>
          </p:cNvPr>
          <p:cNvSpPr txBox="1">
            <a:spLocks/>
          </p:cNvSpPr>
          <p:nvPr/>
        </p:nvSpPr>
        <p:spPr>
          <a:xfrm>
            <a:off x="746600" y="113712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Ajax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工作流程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3F61859D-BC19-D172-95D5-CC32A11085B0}"/>
              </a:ext>
            </a:extLst>
          </p:cNvPr>
          <p:cNvSpPr txBox="1">
            <a:spLocks/>
          </p:cNvSpPr>
          <p:nvPr/>
        </p:nvSpPr>
        <p:spPr>
          <a:xfrm>
            <a:off x="710880" y="1624205"/>
            <a:ext cx="10698800" cy="29942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XMLHttpRequest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对象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：用于和服务器交换数据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向服务器发送请求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获取服务器响应数据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nsolas" panose="020B0609020204030204" pitchFamily="49" charset="0"/>
              </a:rPr>
              <a:t>Ajax</a:t>
            </a:r>
            <a:r>
              <a:rPr lang="zh-CN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两种请求方式</a:t>
            </a:r>
            <a:endParaRPr lang="en-US" altLang="zh-CN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64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</a:rPr>
              <a:t>请求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</a:endParaRPr>
          </a:p>
          <a:p>
            <a:pPr marL="64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nsolas" panose="020B0609020204030204" pitchFamily="49" charset="0"/>
              </a:rPr>
              <a:t>POST</a:t>
            </a:r>
            <a:r>
              <a:rPr lang="zh-CN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请求</a:t>
            </a:r>
            <a:endParaRPr lang="en-US" altLang="zh-CN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8EE81AD7-BA27-2954-822A-6C7FEAF869D1}"/>
              </a:ext>
            </a:extLst>
          </p:cNvPr>
          <p:cNvSpPr/>
          <p:nvPr/>
        </p:nvSpPr>
        <p:spPr>
          <a:xfrm>
            <a:off x="3452911" y="2141395"/>
            <a:ext cx="8573058" cy="4716605"/>
          </a:xfrm>
          <a:prstGeom prst="roundRect">
            <a:avLst>
              <a:gd name="adj" fmla="val 2166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&lt;body&gt;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"button"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获取数据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onclick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getData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&lt;div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"div1"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90201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&gt;&lt;/div&gt;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&lt;/body&gt;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&lt;script&gt;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getData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var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 =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</a:p>
          <a:p>
            <a:pPr lvl="0">
              <a:lnSpc>
                <a:spcPts val="1600"/>
              </a:lnSpc>
              <a:defRPr/>
            </a:pP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发送请求，创建与服务器的连接，语法：</a:t>
            </a:r>
            <a:r>
              <a:rPr lang="en-US" altLang="zh-CN" sz="1600" kern="0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(</a:t>
            </a:r>
            <a:r>
              <a:rPr lang="en-US" altLang="zh-CN" sz="1600" kern="0" dirty="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'GET'</a:t>
            </a:r>
            <a:r>
              <a:rPr lang="en-US" altLang="zh-CN" sz="1600" kern="0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en-US" altLang="zh-CN" sz="1600" kern="0" dirty="0" err="1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URL,true</a:t>
            </a:r>
            <a:r>
              <a:rPr lang="en-US" altLang="zh-CN" sz="1600" kern="0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)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>
              <a:lnSpc>
                <a:spcPts val="16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'GET'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r>
              <a:rPr lang="en-US" altLang="zh-CN" sz="1600" kern="0" dirty="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https://www.baidu.com/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send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向服务器发送请求，需要一个参数，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请求可设置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获取服务响应数据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xmlHttpRequest.onreadystatechange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xmlHttpRequest.readyState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==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&amp;&amp;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xmlHttpRequest.status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==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   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document.getElementById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'div1'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xmlHttpRequest.responseText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}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}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}</a:t>
            </a:r>
          </a:p>
          <a:p>
            <a:pPr marL="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&lt;/script&gt;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2FB6F3-EC1B-3311-A520-F361DBFDE101}"/>
              </a:ext>
            </a:extLst>
          </p:cNvPr>
          <p:cNvSpPr txBox="1"/>
          <p:nvPr/>
        </p:nvSpPr>
        <p:spPr>
          <a:xfrm>
            <a:off x="710880" y="4499697"/>
            <a:ext cx="2777751" cy="159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nsolas" panose="020B0609020204030204" pitchFamily="49" charset="0"/>
              </a:rPr>
              <a:t>5. Ajax</a:t>
            </a:r>
            <a:r>
              <a:rPr lang="zh-CN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两种响应方式</a:t>
            </a:r>
            <a:endParaRPr lang="en-US" altLang="zh-CN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645750" marR="0" lvl="0" indent="-2857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 err="1">
                <a:latin typeface="Consolas" panose="020B0609020204030204" pitchFamily="49" charset="0"/>
                <a:ea typeface="阿里巴巴普惠体" panose="00020600040101010101" pitchFamily="18" charset="-122"/>
              </a:rPr>
              <a:t>responsetTexts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</a:rPr>
              <a:t>属性，返回字符串响应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</a:endParaRPr>
          </a:p>
          <a:p>
            <a:pPr marL="645750" marR="0" lvl="0" indent="-2857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 err="1">
                <a:latin typeface="Consolas" panose="020B0609020204030204" pitchFamily="49" charset="0"/>
                <a:ea typeface="阿里巴巴普惠体" panose="00020600040101010101" pitchFamily="18" charset="-122"/>
              </a:rPr>
              <a:t>responsetXML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</a:rPr>
              <a:t>属性，返回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</a:rPr>
              <a:t>XML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</a:rPr>
              <a:t>响应。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32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>
            <a:extLst>
              <a:ext uri="{FF2B5EF4-FFF2-40B4-BE49-F238E27FC236}">
                <a16:creationId xmlns:a16="http://schemas.microsoft.com/office/drawing/2014/main" id="{3E8F64AC-D3A4-6024-E986-19246B732192}"/>
              </a:ext>
            </a:extLst>
          </p:cNvPr>
          <p:cNvSpPr txBox="1">
            <a:spLocks/>
          </p:cNvSpPr>
          <p:nvPr/>
        </p:nvSpPr>
        <p:spPr>
          <a:xfrm>
            <a:off x="549853" y="354508"/>
            <a:ext cx="10698800" cy="51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Ajax</a:t>
            </a:r>
            <a:endParaRPr lang="zh-CN" altLang="en-US" sz="4000" dirty="0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D4DB8B2E-8487-1533-88D9-5EA4A67507EB}"/>
              </a:ext>
            </a:extLst>
          </p:cNvPr>
          <p:cNvSpPr txBox="1">
            <a:spLocks/>
          </p:cNvSpPr>
          <p:nvPr/>
        </p:nvSpPr>
        <p:spPr>
          <a:xfrm>
            <a:off x="481386" y="1521309"/>
            <a:ext cx="22771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Axios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86C87A-9D59-8C34-6013-EA38CFFB6984}"/>
              </a:ext>
            </a:extLst>
          </p:cNvPr>
          <p:cNvGrpSpPr/>
          <p:nvPr/>
        </p:nvGrpSpPr>
        <p:grpSpPr>
          <a:xfrm>
            <a:off x="438886" y="2938493"/>
            <a:ext cx="4657976" cy="1668795"/>
            <a:chOff x="782320" y="1654698"/>
            <a:chExt cx="4657976" cy="166879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9D09AB3-EE95-9D29-EBBD-D64C9477C144}"/>
                </a:ext>
              </a:extLst>
            </p:cNvPr>
            <p:cNvGrpSpPr/>
            <p:nvPr/>
          </p:nvGrpSpPr>
          <p:grpSpPr>
            <a:xfrm>
              <a:off x="782320" y="1654698"/>
              <a:ext cx="4657976" cy="1668795"/>
              <a:chOff x="920209" y="1823315"/>
              <a:chExt cx="4567507" cy="1668795"/>
            </a:xfrm>
          </p:grpSpPr>
          <p:sp>
            <p:nvSpPr>
              <p:cNvPr id="10" name="矩形: 对角圆角 9">
                <a:extLst>
                  <a:ext uri="{FF2B5EF4-FFF2-40B4-BE49-F238E27FC236}">
                    <a16:creationId xmlns:a16="http://schemas.microsoft.com/office/drawing/2014/main" id="{52C7535B-C1B6-CAD7-558C-ED183DED1416}"/>
                  </a:ext>
                </a:extLst>
              </p:cNvPr>
              <p:cNvSpPr/>
              <p:nvPr/>
            </p:nvSpPr>
            <p:spPr>
              <a:xfrm>
                <a:off x="920209" y="1823318"/>
                <a:ext cx="4567507" cy="1668792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40000" bIns="18000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对原生的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Ajax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进行了封装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74250" marR="0" lvl="1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，简化书写，快速开发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2"/>
                  </a:rPr>
                  <a:t>https://www.axios-http.cn/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F6B88860-CDF3-CDC8-F50D-C205FF03E6D4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304940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9" name="Shape 2621">
              <a:extLst>
                <a:ext uri="{FF2B5EF4-FFF2-40B4-BE49-F238E27FC236}">
                  <a16:creationId xmlns:a16="http://schemas.microsoft.com/office/drawing/2014/main" id="{BF62F805-2C25-FDFD-16CC-4B3D085C953B}"/>
                </a:ext>
              </a:extLst>
            </p:cNvPr>
            <p:cNvSpPr/>
            <p:nvPr/>
          </p:nvSpPr>
          <p:spPr>
            <a:xfrm>
              <a:off x="943694" y="172192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</p:grpSp>
      <p:sp>
        <p:nvSpPr>
          <p:cNvPr id="36" name="文本占位符 4">
            <a:extLst>
              <a:ext uri="{FF2B5EF4-FFF2-40B4-BE49-F238E27FC236}">
                <a16:creationId xmlns:a16="http://schemas.microsoft.com/office/drawing/2014/main" id="{A6B90A41-5998-6098-F4B9-E808979322F3}"/>
              </a:ext>
            </a:extLst>
          </p:cNvPr>
          <p:cNvSpPr txBox="1">
            <a:spLocks/>
          </p:cNvSpPr>
          <p:nvPr/>
        </p:nvSpPr>
        <p:spPr>
          <a:xfrm>
            <a:off x="5107936" y="1252943"/>
            <a:ext cx="921423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引入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Axios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的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js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文件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使用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Axios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发送请求，并获取响应结果</a:t>
            </a:r>
          </a:p>
        </p:txBody>
      </p:sp>
      <p:sp>
        <p:nvSpPr>
          <p:cNvPr id="37" name="矩形: 圆角 1">
            <a:extLst>
              <a:ext uri="{FF2B5EF4-FFF2-40B4-BE49-F238E27FC236}">
                <a16:creationId xmlns:a16="http://schemas.microsoft.com/office/drawing/2014/main" id="{055680BB-181B-455C-22D8-5BA68F499E92}"/>
              </a:ext>
            </a:extLst>
          </p:cNvPr>
          <p:cNvSpPr/>
          <p:nvPr/>
        </p:nvSpPr>
        <p:spPr>
          <a:xfrm>
            <a:off x="5341457" y="1835903"/>
            <a:ext cx="6569348" cy="365981"/>
          </a:xfrm>
          <a:prstGeom prst="roundRect">
            <a:avLst>
              <a:gd name="adj" fmla="val 16929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&lt;script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/axios-0.18.0.js"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&gt;&lt;/script&gt;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!!矩形: 圆角 2">
            <a:extLst>
              <a:ext uri="{FF2B5EF4-FFF2-40B4-BE49-F238E27FC236}">
                <a16:creationId xmlns:a16="http://schemas.microsoft.com/office/drawing/2014/main" id="{FB529CC0-9BDF-0698-DBCA-B1863D09DA31}"/>
              </a:ext>
            </a:extLst>
          </p:cNvPr>
          <p:cNvSpPr/>
          <p:nvPr/>
        </p:nvSpPr>
        <p:spPr>
          <a:xfrm>
            <a:off x="5341457" y="2806584"/>
            <a:ext cx="6569349" cy="1670464"/>
          </a:xfrm>
          <a:prstGeom prst="roundRect">
            <a:avLst>
              <a:gd name="adj" fmla="val 1826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"get"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http://yapi.smart-xwork.cn/mock/169327/emp/list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}).then((result)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39" name="!!矩形: 圆角 3">
            <a:extLst>
              <a:ext uri="{FF2B5EF4-FFF2-40B4-BE49-F238E27FC236}">
                <a16:creationId xmlns:a16="http://schemas.microsoft.com/office/drawing/2014/main" id="{A8072D7C-428F-EEF3-BE33-A99AA2521CAC}"/>
              </a:ext>
            </a:extLst>
          </p:cNvPr>
          <p:cNvSpPr/>
          <p:nvPr/>
        </p:nvSpPr>
        <p:spPr>
          <a:xfrm>
            <a:off x="5333837" y="4814292"/>
            <a:ext cx="6569349" cy="1902662"/>
          </a:xfrm>
          <a:prstGeom prst="roundRect">
            <a:avLst>
              <a:gd name="adj" fmla="val 2325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"post"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http://yapi.smart-xwork.cn/mock/169327/emp/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deleteById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data: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"id=1"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}).then((result)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76C846A-B92E-03A8-F198-65BAA4D08A36}"/>
              </a:ext>
            </a:extLst>
          </p:cNvPr>
          <p:cNvGrpSpPr/>
          <p:nvPr/>
        </p:nvGrpSpPr>
        <p:grpSpPr>
          <a:xfrm>
            <a:off x="5341457" y="3701496"/>
            <a:ext cx="6576970" cy="782789"/>
            <a:chOff x="2659492" y="3832861"/>
            <a:chExt cx="6576970" cy="78278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68213EB-0117-4D38-58D6-7E54E9E48532}"/>
                </a:ext>
              </a:extLst>
            </p:cNvPr>
            <p:cNvSpPr/>
            <p:nvPr/>
          </p:nvSpPr>
          <p:spPr>
            <a:xfrm>
              <a:off x="2659492" y="3832861"/>
              <a:ext cx="6569349" cy="77516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42" name="矩形: 对角圆角 41">
              <a:extLst>
                <a:ext uri="{FF2B5EF4-FFF2-40B4-BE49-F238E27FC236}">
                  <a16:creationId xmlns:a16="http://schemas.microsoft.com/office/drawing/2014/main" id="{2F2DCA4B-21E2-9657-278E-39AB3F3C7446}"/>
                </a:ext>
              </a:extLst>
            </p:cNvPr>
            <p:cNvSpPr/>
            <p:nvPr/>
          </p:nvSpPr>
          <p:spPr>
            <a:xfrm>
              <a:off x="7883582" y="4285856"/>
              <a:ext cx="1352880" cy="329794"/>
            </a:xfrm>
            <a:prstGeom prst="round2Diag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成功回调函数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87C5E85-772A-7FEB-505E-DA4E12CB20E0}"/>
              </a:ext>
            </a:extLst>
          </p:cNvPr>
          <p:cNvGrpSpPr/>
          <p:nvPr/>
        </p:nvGrpSpPr>
        <p:grpSpPr>
          <a:xfrm>
            <a:off x="5333837" y="5941786"/>
            <a:ext cx="6576969" cy="782788"/>
            <a:chOff x="2659492" y="5788526"/>
            <a:chExt cx="6576969" cy="7827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353A978-D0C1-FB2F-3485-77E326B05054}"/>
                </a:ext>
              </a:extLst>
            </p:cNvPr>
            <p:cNvSpPr/>
            <p:nvPr/>
          </p:nvSpPr>
          <p:spPr>
            <a:xfrm>
              <a:off x="2659492" y="5788526"/>
              <a:ext cx="6569349" cy="77516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46" name="矩形: 对角圆角 45">
              <a:extLst>
                <a:ext uri="{FF2B5EF4-FFF2-40B4-BE49-F238E27FC236}">
                  <a16:creationId xmlns:a16="http://schemas.microsoft.com/office/drawing/2014/main" id="{3AFB3DF8-0C75-3028-9F96-CD4D6808B697}"/>
                </a:ext>
              </a:extLst>
            </p:cNvPr>
            <p:cNvSpPr/>
            <p:nvPr/>
          </p:nvSpPr>
          <p:spPr>
            <a:xfrm>
              <a:off x="7968106" y="6241520"/>
              <a:ext cx="1268355" cy="329794"/>
            </a:xfrm>
            <a:prstGeom prst="round2Diag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成功回调函数</a:t>
              </a: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DBF5A563-91EC-CB40-8D70-8F088A09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249" y="760906"/>
            <a:ext cx="1276416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3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>
            <a:extLst>
              <a:ext uri="{FF2B5EF4-FFF2-40B4-BE49-F238E27FC236}">
                <a16:creationId xmlns:a16="http://schemas.microsoft.com/office/drawing/2014/main" id="{3E8F64AC-D3A4-6024-E986-19246B732192}"/>
              </a:ext>
            </a:extLst>
          </p:cNvPr>
          <p:cNvSpPr txBox="1">
            <a:spLocks/>
          </p:cNvSpPr>
          <p:nvPr/>
        </p:nvSpPr>
        <p:spPr>
          <a:xfrm>
            <a:off x="549853" y="354508"/>
            <a:ext cx="10698800" cy="51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Ajax</a:t>
            </a:r>
            <a:endParaRPr lang="zh-CN" altLang="en-US" sz="4000" dirty="0"/>
          </a:p>
        </p:txBody>
      </p:sp>
      <p:sp>
        <p:nvSpPr>
          <p:cNvPr id="4" name="!!文本占位符 3">
            <a:extLst>
              <a:ext uri="{FF2B5EF4-FFF2-40B4-BE49-F238E27FC236}">
                <a16:creationId xmlns:a16="http://schemas.microsoft.com/office/drawing/2014/main" id="{75797600-B9DD-F49F-67D2-59C81B97A7A3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Axios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5" name="!!矩形: 圆角 2">
            <a:extLst>
              <a:ext uri="{FF2B5EF4-FFF2-40B4-BE49-F238E27FC236}">
                <a16:creationId xmlns:a16="http://schemas.microsoft.com/office/drawing/2014/main" id="{EFECCE97-AA8A-44DD-F109-3EBEDAAC2A44}"/>
              </a:ext>
            </a:extLst>
          </p:cNvPr>
          <p:cNvSpPr/>
          <p:nvPr/>
        </p:nvSpPr>
        <p:spPr>
          <a:xfrm>
            <a:off x="1067152" y="3967807"/>
            <a:ext cx="10274925" cy="948595"/>
          </a:xfrm>
          <a:prstGeom prst="roundRect">
            <a:avLst>
              <a:gd name="adj" fmla="val 10731"/>
            </a:avLst>
          </a:prstGeom>
          <a:solidFill>
            <a:srgbClr val="FFBDBD">
              <a:alpha val="69020"/>
            </a:srgb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axios.get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"http://yapi.smart-xwork.cn/mock/169327/emp/list"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).then((result)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6" name="!!矩形: 圆角 3">
            <a:extLst>
              <a:ext uri="{FF2B5EF4-FFF2-40B4-BE49-F238E27FC236}">
                <a16:creationId xmlns:a16="http://schemas.microsoft.com/office/drawing/2014/main" id="{F66681D1-FB10-95DD-2D44-CFE4207EC825}"/>
              </a:ext>
            </a:extLst>
          </p:cNvPr>
          <p:cNvSpPr/>
          <p:nvPr/>
        </p:nvSpPr>
        <p:spPr>
          <a:xfrm>
            <a:off x="1067151" y="5552323"/>
            <a:ext cx="10274925" cy="1088701"/>
          </a:xfrm>
          <a:prstGeom prst="roundRect">
            <a:avLst>
              <a:gd name="adj" fmla="val 10731"/>
            </a:avLst>
          </a:prstGeom>
          <a:solidFill>
            <a:srgbClr val="FFBDBD">
              <a:alpha val="69020"/>
            </a:srgb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axios.post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"http://yapi.smart-xwork.cn/mock/169327/emp/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deleteById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"id=1"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).then((result)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E7DFA3-2D40-E3A2-077D-B6048415F188}"/>
              </a:ext>
            </a:extLst>
          </p:cNvPr>
          <p:cNvGrpSpPr/>
          <p:nvPr/>
        </p:nvGrpSpPr>
        <p:grpSpPr>
          <a:xfrm>
            <a:off x="796948" y="1456841"/>
            <a:ext cx="10526664" cy="2169761"/>
            <a:chOff x="796948" y="1604322"/>
            <a:chExt cx="10526664" cy="188253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0E47A4-8A34-B7B9-AD95-DA8294524104}"/>
                </a:ext>
              </a:extLst>
            </p:cNvPr>
            <p:cNvGrpSpPr/>
            <p:nvPr/>
          </p:nvGrpSpPr>
          <p:grpSpPr>
            <a:xfrm>
              <a:off x="796948" y="1604322"/>
              <a:ext cx="10526664" cy="1882539"/>
              <a:chOff x="920209" y="1823315"/>
              <a:chExt cx="10322211" cy="1882539"/>
            </a:xfrm>
          </p:grpSpPr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2DE3A835-4A7F-E1BF-2C6C-1C93C6EAA138}"/>
                  </a:ext>
                </a:extLst>
              </p:cNvPr>
              <p:cNvSpPr/>
              <p:nvPr/>
            </p:nvSpPr>
            <p:spPr>
              <a:xfrm>
                <a:off x="920209" y="1823317"/>
                <a:ext cx="10322211" cy="1882537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40000" bIns="18000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axios.get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url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[, config])</a:t>
                </a: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axios.delete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url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[, config])</a:t>
                </a: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axios.post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url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[, data[, config]])</a:t>
                </a: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axios.put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url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[, data[, config]])</a:t>
                </a:r>
              </a:p>
            </p:txBody>
          </p:sp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5AC599C2-4408-07F1-B0E9-1B8E4A1F7831}"/>
                  </a:ext>
                </a:extLst>
              </p:cNvPr>
              <p:cNvSpPr/>
              <p:nvPr/>
            </p:nvSpPr>
            <p:spPr>
              <a:xfrm>
                <a:off x="920210" y="1823315"/>
                <a:ext cx="2113612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请求方式别名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Shape 2399">
              <a:extLst>
                <a:ext uri="{FF2B5EF4-FFF2-40B4-BE49-F238E27FC236}">
                  <a16:creationId xmlns:a16="http://schemas.microsoft.com/office/drawing/2014/main" id="{6745A501-C5BA-08F0-A896-95C0B02BF9F7}"/>
                </a:ext>
              </a:extLst>
            </p:cNvPr>
            <p:cNvSpPr/>
            <p:nvPr/>
          </p:nvSpPr>
          <p:spPr>
            <a:xfrm>
              <a:off x="927421" y="168033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79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40B59D-ED4B-2C1C-257F-54D1EE71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11" y="2389211"/>
            <a:ext cx="1390721" cy="1225613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6E6C3B5A-A776-4539-8CF0-ADA1B72C011D}"/>
              </a:ext>
            </a:extLst>
          </p:cNvPr>
          <p:cNvSpPr txBox="1">
            <a:spLocks/>
          </p:cNvSpPr>
          <p:nvPr/>
        </p:nvSpPr>
        <p:spPr>
          <a:xfrm>
            <a:off x="4598127" y="1952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前端工程化</a:t>
            </a: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D5D367E5-146A-CD82-A43B-4FD4876F5680}"/>
              </a:ext>
            </a:extLst>
          </p:cNvPr>
          <p:cNvSpPr txBox="1">
            <a:spLocks/>
          </p:cNvSpPr>
          <p:nvPr/>
        </p:nvSpPr>
        <p:spPr>
          <a:xfrm>
            <a:off x="4997269" y="2771730"/>
            <a:ext cx="5466080" cy="2031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</a:rPr>
              <a:t>前端工程化的定义</a:t>
            </a:r>
            <a:endParaRPr lang="en-US" altLang="zh-CN" sz="2400" dirty="0">
              <a:solidFill>
                <a:srgbClr val="C00000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rgbClr val="0070C0"/>
                </a:solidFill>
              </a:rPr>
              <a:t>环境准备</a:t>
            </a:r>
            <a:endParaRPr lang="en-US" altLang="zh-CN" sz="2400" dirty="0">
              <a:solidFill>
                <a:srgbClr val="0070C0"/>
              </a:solidFill>
            </a:endParaRP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占位符 6">
            <a:extLst>
              <a:ext uri="{FF2B5EF4-FFF2-40B4-BE49-F238E27FC236}">
                <a16:creationId xmlns:a16="http://schemas.microsoft.com/office/drawing/2014/main" id="{EC7D3F97-9652-913F-7125-D7AC0FA7BE3D}"/>
              </a:ext>
            </a:extLst>
          </p:cNvPr>
          <p:cNvSpPr txBox="1">
            <a:spLocks/>
          </p:cNvSpPr>
          <p:nvPr/>
        </p:nvSpPr>
        <p:spPr>
          <a:xfrm>
            <a:off x="3095207" y="2427977"/>
            <a:ext cx="1127125" cy="1148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03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B2DA6F4-193C-0700-13E5-9B98B36E7256}"/>
              </a:ext>
            </a:extLst>
          </p:cNvPr>
          <p:cNvSpPr txBox="1">
            <a:spLocks/>
          </p:cNvSpPr>
          <p:nvPr/>
        </p:nvSpPr>
        <p:spPr>
          <a:xfrm>
            <a:off x="353788" y="324060"/>
            <a:ext cx="625853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Medium" pitchFamily="18" charset="-122"/>
              </a:rPr>
              <a:t>前后端开发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7A52D-4E18-782C-E4F9-55D4BF33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3" y="3130655"/>
            <a:ext cx="1186450" cy="14048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85FF21-E014-7D6A-F495-BF9BCB1D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849" y="3003780"/>
            <a:ext cx="1286396" cy="132024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C965BA0-2179-80C8-BD23-4BF524C43177}"/>
              </a:ext>
            </a:extLst>
          </p:cNvPr>
          <p:cNvGrpSpPr/>
          <p:nvPr/>
        </p:nvGrpSpPr>
        <p:grpSpPr>
          <a:xfrm>
            <a:off x="6612327" y="2700324"/>
            <a:ext cx="927173" cy="1751936"/>
            <a:chOff x="7552801" y="2926397"/>
            <a:chExt cx="927173" cy="17519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615F29-C434-2F3D-DBE2-4070902AC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8E1A1A8-92B3-CF26-A354-4C015CCF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9130777-C748-A47F-9971-AF8BFD83E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426" y="2277128"/>
            <a:ext cx="905880" cy="1299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2D0ECF-EB28-723D-B36F-16F3C041F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753" y="2273917"/>
            <a:ext cx="940051" cy="13391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26A72B-5EA2-1A43-901D-478D84C01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515" y="2289891"/>
            <a:ext cx="938874" cy="13231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2D0811-55A2-E0F9-4AD5-827417F72B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959" y="4013958"/>
            <a:ext cx="1147784" cy="12035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3FF362-77F8-8391-4E5D-FD0AFD13A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1753" y="4230630"/>
            <a:ext cx="2083965" cy="56442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92296B-828D-369C-AC32-2CC300392B30}"/>
              </a:ext>
            </a:extLst>
          </p:cNvPr>
          <p:cNvGrpSpPr/>
          <p:nvPr/>
        </p:nvGrpSpPr>
        <p:grpSpPr>
          <a:xfrm>
            <a:off x="8210754" y="3146715"/>
            <a:ext cx="993531" cy="1286549"/>
            <a:chOff x="8915400" y="1749669"/>
            <a:chExt cx="1151792" cy="1286549"/>
          </a:xfrm>
        </p:grpSpPr>
        <p:sp>
          <p:nvSpPr>
            <p:cNvPr id="14" name="圆柱体 13">
              <a:extLst>
                <a:ext uri="{FF2B5EF4-FFF2-40B4-BE49-F238E27FC236}">
                  <a16:creationId xmlns:a16="http://schemas.microsoft.com/office/drawing/2014/main" id="{9FBFC61A-523C-5187-97DA-D854A7E7397A}"/>
                </a:ext>
              </a:extLst>
            </p:cNvPr>
            <p:cNvSpPr/>
            <p:nvPr/>
          </p:nvSpPr>
          <p:spPr>
            <a:xfrm>
              <a:off x="8915400" y="2519028"/>
              <a:ext cx="1151792" cy="517190"/>
            </a:xfrm>
            <a:prstGeom prst="can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5" name="圆柱体 14">
              <a:extLst>
                <a:ext uri="{FF2B5EF4-FFF2-40B4-BE49-F238E27FC236}">
                  <a16:creationId xmlns:a16="http://schemas.microsoft.com/office/drawing/2014/main" id="{6768E82D-A6D0-1666-962F-CFE6EF426427}"/>
                </a:ext>
              </a:extLst>
            </p:cNvPr>
            <p:cNvSpPr/>
            <p:nvPr/>
          </p:nvSpPr>
          <p:spPr>
            <a:xfrm>
              <a:off x="8915400" y="2136937"/>
              <a:ext cx="1151792" cy="517190"/>
            </a:xfrm>
            <a:prstGeom prst="can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6" name="圆柱体 15">
              <a:extLst>
                <a:ext uri="{FF2B5EF4-FFF2-40B4-BE49-F238E27FC236}">
                  <a16:creationId xmlns:a16="http://schemas.microsoft.com/office/drawing/2014/main" id="{873C9125-8F9B-A375-202A-1EF54D43F5D6}"/>
                </a:ext>
              </a:extLst>
            </p:cNvPr>
            <p:cNvSpPr/>
            <p:nvPr/>
          </p:nvSpPr>
          <p:spPr>
            <a:xfrm>
              <a:off x="8915400" y="1749669"/>
              <a:ext cx="1151792" cy="517190"/>
            </a:xfrm>
            <a:prstGeom prst="can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C5D081F7-C120-E2CC-A7C2-EE58842E48E6}"/>
              </a:ext>
            </a:extLst>
          </p:cNvPr>
          <p:cNvSpPr/>
          <p:nvPr/>
        </p:nvSpPr>
        <p:spPr>
          <a:xfrm>
            <a:off x="2289846" y="2038380"/>
            <a:ext cx="7419407" cy="3304584"/>
          </a:xfrm>
          <a:prstGeom prst="round2DiagRect">
            <a:avLst>
              <a:gd name="adj1" fmla="val 6620"/>
              <a:gd name="adj2" fmla="val 0"/>
            </a:avLst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8" name="爆炸形: 8 pt  17">
            <a:extLst>
              <a:ext uri="{FF2B5EF4-FFF2-40B4-BE49-F238E27FC236}">
                <a16:creationId xmlns:a16="http://schemas.microsoft.com/office/drawing/2014/main" id="{3B66C664-1121-4F79-C4AB-B3BA5078F177}"/>
              </a:ext>
            </a:extLst>
          </p:cNvPr>
          <p:cNvSpPr/>
          <p:nvPr/>
        </p:nvSpPr>
        <p:spPr>
          <a:xfrm>
            <a:off x="2203126" y="5050013"/>
            <a:ext cx="2083965" cy="1396891"/>
          </a:xfrm>
          <a:prstGeom prst="irregularSeal1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沟通成本高</a:t>
            </a:r>
          </a:p>
        </p:txBody>
      </p:sp>
      <p:sp>
        <p:nvSpPr>
          <p:cNvPr id="19" name="爆炸形: 8 pt  18">
            <a:extLst>
              <a:ext uri="{FF2B5EF4-FFF2-40B4-BE49-F238E27FC236}">
                <a16:creationId xmlns:a16="http://schemas.microsoft.com/office/drawing/2014/main" id="{B2125473-7C95-A733-4088-E88578B2F025}"/>
              </a:ext>
            </a:extLst>
          </p:cNvPr>
          <p:cNvSpPr/>
          <p:nvPr/>
        </p:nvSpPr>
        <p:spPr>
          <a:xfrm>
            <a:off x="8258993" y="4971862"/>
            <a:ext cx="2083965" cy="1396891"/>
          </a:xfrm>
          <a:prstGeom prst="irregularSeal1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不便维护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</a:t>
            </a:r>
          </a:p>
        </p:txBody>
      </p:sp>
      <p:sp>
        <p:nvSpPr>
          <p:cNvPr id="20" name="爆炸形: 8 pt  19">
            <a:extLst>
              <a:ext uri="{FF2B5EF4-FFF2-40B4-BE49-F238E27FC236}">
                <a16:creationId xmlns:a16="http://schemas.microsoft.com/office/drawing/2014/main" id="{1AB04268-642E-CE78-6984-CC70681FB520}"/>
              </a:ext>
            </a:extLst>
          </p:cNvPr>
          <p:cNvSpPr/>
          <p:nvPr/>
        </p:nvSpPr>
        <p:spPr>
          <a:xfrm>
            <a:off x="4242274" y="4989357"/>
            <a:ext cx="2083965" cy="1396891"/>
          </a:xfrm>
          <a:prstGeom prst="irregularSeal1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分工不明确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爆炸形: 8 pt  20">
            <a:extLst>
              <a:ext uri="{FF2B5EF4-FFF2-40B4-BE49-F238E27FC236}">
                <a16:creationId xmlns:a16="http://schemas.microsoft.com/office/drawing/2014/main" id="{70A24E19-16D9-BD59-522A-BB40EC06BE96}"/>
              </a:ext>
            </a:extLst>
          </p:cNvPr>
          <p:cNvSpPr/>
          <p:nvPr/>
        </p:nvSpPr>
        <p:spPr>
          <a:xfrm>
            <a:off x="6316855" y="4989356"/>
            <a:ext cx="2083965" cy="1396891"/>
          </a:xfrm>
          <a:prstGeom prst="irregularSeal1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不便管理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FE1DFFF1-FC64-83D2-21B7-8A68C447F4FB}"/>
              </a:ext>
            </a:extLst>
          </p:cNvPr>
          <p:cNvSpPr txBox="1">
            <a:spLocks/>
          </p:cNvSpPr>
          <p:nvPr/>
        </p:nvSpPr>
        <p:spPr>
          <a:xfrm>
            <a:off x="757453" y="1232267"/>
            <a:ext cx="375617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传统：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前后端混合开发</a:t>
            </a:r>
          </a:p>
        </p:txBody>
      </p:sp>
    </p:spTree>
    <p:extLst>
      <p:ext uri="{BB962C8B-B14F-4D97-AF65-F5344CB8AC3E}">
        <p14:creationId xmlns:p14="http://schemas.microsoft.com/office/powerpoint/2010/main" val="312441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>
            <a:extLst>
              <a:ext uri="{FF2B5EF4-FFF2-40B4-BE49-F238E27FC236}">
                <a16:creationId xmlns:a16="http://schemas.microsoft.com/office/drawing/2014/main" id="{6C6C11ED-1BA4-03E1-892C-BF70CF80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51" y="437501"/>
            <a:ext cx="10698800" cy="51719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前端工程化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1EC41C-FA17-ACA4-88AF-2E58B4890106}"/>
              </a:ext>
            </a:extLst>
          </p:cNvPr>
          <p:cNvGrpSpPr/>
          <p:nvPr/>
        </p:nvGrpSpPr>
        <p:grpSpPr>
          <a:xfrm>
            <a:off x="7397232" y="1618918"/>
            <a:ext cx="1255499" cy="1244952"/>
            <a:chOff x="2366233" y="3426339"/>
            <a:chExt cx="1737228" cy="1722634"/>
          </a:xfrm>
        </p:grpSpPr>
        <p:sp>
          <p:nvSpPr>
            <p:cNvPr id="3" name="圆角矩形 63">
              <a:extLst>
                <a:ext uri="{FF2B5EF4-FFF2-40B4-BE49-F238E27FC236}">
                  <a16:creationId xmlns:a16="http://schemas.microsoft.com/office/drawing/2014/main" id="{6C543012-6802-7F56-33BB-B22B711ACB1A}"/>
                </a:ext>
              </a:extLst>
            </p:cNvPr>
            <p:cNvSpPr/>
            <p:nvPr/>
          </p:nvSpPr>
          <p:spPr>
            <a:xfrm rot="2700000">
              <a:off x="2373530" y="3419042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96EAB1-354B-8D46-74C2-EB1096DA67B9}"/>
                </a:ext>
              </a:extLst>
            </p:cNvPr>
            <p:cNvSpPr txBox="1"/>
            <p:nvPr/>
          </p:nvSpPr>
          <p:spPr>
            <a:xfrm>
              <a:off x="2617288" y="3855366"/>
              <a:ext cx="1366236" cy="55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模块化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2CF16A-53B7-55BB-9B13-7D58F4C868D1}"/>
                </a:ext>
              </a:extLst>
            </p:cNvPr>
            <p:cNvSpPr txBox="1"/>
            <p:nvPr/>
          </p:nvSpPr>
          <p:spPr>
            <a:xfrm>
              <a:off x="2604628" y="4447067"/>
              <a:ext cx="1345655" cy="4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JS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endPara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51E54F1-7108-E492-BB99-F862978C0659}"/>
              </a:ext>
            </a:extLst>
          </p:cNvPr>
          <p:cNvGrpSpPr/>
          <p:nvPr/>
        </p:nvGrpSpPr>
        <p:grpSpPr>
          <a:xfrm>
            <a:off x="8848695" y="3091647"/>
            <a:ext cx="1343572" cy="1244952"/>
            <a:chOff x="5425019" y="3426338"/>
            <a:chExt cx="1859094" cy="1722634"/>
          </a:xfrm>
        </p:grpSpPr>
        <p:sp>
          <p:nvSpPr>
            <p:cNvPr id="7" name="圆角矩形 63">
              <a:extLst>
                <a:ext uri="{FF2B5EF4-FFF2-40B4-BE49-F238E27FC236}">
                  <a16:creationId xmlns:a16="http://schemas.microsoft.com/office/drawing/2014/main" id="{928B6E3A-13E1-8CB7-EB5D-A81B9894812A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C2E7F85-A54F-70E9-9A4B-AE6FD5146238}"/>
                </a:ext>
              </a:extLst>
            </p:cNvPr>
            <p:cNvSpPr txBox="1"/>
            <p:nvPr/>
          </p:nvSpPr>
          <p:spPr>
            <a:xfrm>
              <a:off x="5425019" y="3976993"/>
              <a:ext cx="1859094" cy="979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前端工程化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2B91BB1-92F6-7CEE-AB38-9B22E53DB580}"/>
              </a:ext>
            </a:extLst>
          </p:cNvPr>
          <p:cNvGrpSpPr/>
          <p:nvPr/>
        </p:nvGrpSpPr>
        <p:grpSpPr>
          <a:xfrm>
            <a:off x="7255189" y="4610543"/>
            <a:ext cx="1632169" cy="1244952"/>
            <a:chOff x="8416130" y="3426337"/>
            <a:chExt cx="2258424" cy="1722634"/>
          </a:xfrm>
        </p:grpSpPr>
        <p:sp>
          <p:nvSpPr>
            <p:cNvPr id="10" name="圆角矩形 63">
              <a:extLst>
                <a:ext uri="{FF2B5EF4-FFF2-40B4-BE49-F238E27FC236}">
                  <a16:creationId xmlns:a16="http://schemas.microsoft.com/office/drawing/2014/main" id="{76125076-38A4-283E-89DF-33C18C9A5B89}"/>
                </a:ext>
              </a:extLst>
            </p:cNvPr>
            <p:cNvSpPr/>
            <p:nvPr/>
          </p:nvSpPr>
          <p:spPr>
            <a:xfrm rot="2700000">
              <a:off x="8612966" y="3419040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D28B92-75E7-D417-29FD-4520C8489721}"/>
                </a:ext>
              </a:extLst>
            </p:cNvPr>
            <p:cNvSpPr txBox="1"/>
            <p:nvPr/>
          </p:nvSpPr>
          <p:spPr>
            <a:xfrm>
              <a:off x="8860757" y="3712694"/>
              <a:ext cx="1326280" cy="55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规范化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65CF823-D510-8B5B-A62A-3CA351F5BFEF}"/>
                </a:ext>
              </a:extLst>
            </p:cNvPr>
            <p:cNvSpPr txBox="1"/>
            <p:nvPr/>
          </p:nvSpPr>
          <p:spPr>
            <a:xfrm>
              <a:off x="8416130" y="4161000"/>
              <a:ext cx="2258424" cy="80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目录结构、编码、接口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7C60F2-BE89-D64F-25CA-DCD293EBE670}"/>
              </a:ext>
            </a:extLst>
          </p:cNvPr>
          <p:cNvGrpSpPr/>
          <p:nvPr/>
        </p:nvGrpSpPr>
        <p:grpSpPr>
          <a:xfrm>
            <a:off x="10334364" y="1632449"/>
            <a:ext cx="1495499" cy="1244952"/>
            <a:chOff x="5422163" y="3426338"/>
            <a:chExt cx="2069315" cy="1722634"/>
          </a:xfrm>
        </p:grpSpPr>
        <p:sp>
          <p:nvSpPr>
            <p:cNvPr id="14" name="圆角矩形 63">
              <a:extLst>
                <a:ext uri="{FF2B5EF4-FFF2-40B4-BE49-F238E27FC236}">
                  <a16:creationId xmlns:a16="http://schemas.microsoft.com/office/drawing/2014/main" id="{F26FF02B-D79D-EEC6-3911-E9A6B8F1914D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9716EE6-08CC-D154-387B-99324DD39B06}"/>
                </a:ext>
              </a:extLst>
            </p:cNvPr>
            <p:cNvSpPr txBox="1"/>
            <p:nvPr/>
          </p:nvSpPr>
          <p:spPr>
            <a:xfrm>
              <a:off x="5736933" y="3784967"/>
              <a:ext cx="1531250" cy="55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组件化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CE3030-8E25-34EE-3AEC-93CB56162CC9}"/>
                </a:ext>
              </a:extLst>
            </p:cNvPr>
            <p:cNvSpPr txBox="1"/>
            <p:nvPr/>
          </p:nvSpPr>
          <p:spPr>
            <a:xfrm>
              <a:off x="5422163" y="4288803"/>
              <a:ext cx="2069315" cy="80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结构、样式、行为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613B93-223A-9106-FD63-BB6603CF1C1F}"/>
              </a:ext>
            </a:extLst>
          </p:cNvPr>
          <p:cNvGrpSpPr/>
          <p:nvPr/>
        </p:nvGrpSpPr>
        <p:grpSpPr>
          <a:xfrm>
            <a:off x="10376282" y="4595129"/>
            <a:ext cx="1337376" cy="1244952"/>
            <a:chOff x="8419085" y="3197317"/>
            <a:chExt cx="1337376" cy="1244952"/>
          </a:xfrm>
        </p:grpSpPr>
        <p:sp>
          <p:nvSpPr>
            <p:cNvPr id="18" name="圆角矩形 63">
              <a:extLst>
                <a:ext uri="{FF2B5EF4-FFF2-40B4-BE49-F238E27FC236}">
                  <a16:creationId xmlns:a16="http://schemas.microsoft.com/office/drawing/2014/main" id="{D83815D7-0DF0-A452-577F-D63BB66B86AD}"/>
                </a:ext>
              </a:extLst>
            </p:cNvPr>
            <p:cNvSpPr/>
            <p:nvPr/>
          </p:nvSpPr>
          <p:spPr>
            <a:xfrm rot="2700000">
              <a:off x="8428746" y="3192043"/>
              <a:ext cx="1244952" cy="1255499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A9AFA7-4548-1082-D21E-1718CFA694F1}"/>
                </a:ext>
              </a:extLst>
            </p:cNvPr>
            <p:cNvSpPr txBox="1"/>
            <p:nvPr/>
          </p:nvSpPr>
          <p:spPr>
            <a:xfrm>
              <a:off x="8604652" y="3492625"/>
              <a:ext cx="999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自动化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3440FFA-000B-3729-C5BB-B7711090E64D}"/>
                </a:ext>
              </a:extLst>
            </p:cNvPr>
            <p:cNvSpPr txBox="1"/>
            <p:nvPr/>
          </p:nvSpPr>
          <p:spPr>
            <a:xfrm>
              <a:off x="8419085" y="3828913"/>
              <a:ext cx="1337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构建、部署、测试</a:t>
              </a:r>
            </a:p>
          </p:txBody>
        </p:sp>
      </p:grpSp>
      <p:sp>
        <p:nvSpPr>
          <p:cNvPr id="21" name="标题 2">
            <a:extLst>
              <a:ext uri="{FF2B5EF4-FFF2-40B4-BE49-F238E27FC236}">
                <a16:creationId xmlns:a16="http://schemas.microsoft.com/office/drawing/2014/main" id="{5DD21690-C7FA-64AB-222C-1B9BC96593EC}"/>
              </a:ext>
            </a:extLst>
          </p:cNvPr>
          <p:cNvSpPr txBox="1">
            <a:spLocks/>
          </p:cNvSpPr>
          <p:nvPr/>
        </p:nvSpPr>
        <p:spPr>
          <a:xfrm>
            <a:off x="461951" y="1202667"/>
            <a:ext cx="22771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定义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6075B2E-285F-BF95-9111-68CA2B21D7F9}"/>
              </a:ext>
            </a:extLst>
          </p:cNvPr>
          <p:cNvGrpSpPr/>
          <p:nvPr/>
        </p:nvGrpSpPr>
        <p:grpSpPr>
          <a:xfrm>
            <a:off x="362137" y="1817221"/>
            <a:ext cx="6716182" cy="4601603"/>
            <a:chOff x="782319" y="1654698"/>
            <a:chExt cx="6716182" cy="460160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F6A3453-0E80-20CB-F5CF-F83EC12E084C}"/>
                </a:ext>
              </a:extLst>
            </p:cNvPr>
            <p:cNvGrpSpPr/>
            <p:nvPr/>
          </p:nvGrpSpPr>
          <p:grpSpPr>
            <a:xfrm>
              <a:off x="782319" y="1654698"/>
              <a:ext cx="6716182" cy="4601603"/>
              <a:chOff x="920208" y="1823315"/>
              <a:chExt cx="6585737" cy="4601603"/>
            </a:xfrm>
          </p:grpSpPr>
          <p:sp>
            <p:nvSpPr>
              <p:cNvPr id="46" name="矩形: 对角圆角 45">
                <a:extLst>
                  <a:ext uri="{FF2B5EF4-FFF2-40B4-BE49-F238E27FC236}">
                    <a16:creationId xmlns:a16="http://schemas.microsoft.com/office/drawing/2014/main" id="{0CD3496D-282C-BFB8-54BC-1E4B1D86FE1C}"/>
                  </a:ext>
                </a:extLst>
              </p:cNvPr>
              <p:cNvSpPr/>
              <p:nvPr/>
            </p:nvSpPr>
            <p:spPr>
              <a:xfrm>
                <a:off x="920208" y="1823317"/>
                <a:ext cx="6585737" cy="4601601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40000" bIns="180000" rtlCol="0" anchor="ctr"/>
              <a:lstStyle/>
              <a:p>
                <a:pPr marL="36000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前端项目开发中，把前端开发所需的工具、技术、流程、经验等进行规范化、标准化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提高开发效率，提高代码质量和可维护性，减少出错率和重复工作。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核心概念包括：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50175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kern="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600" kern="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模块化，应用程序划分成多个小的模块，每个模块都有自己的功能和特点，可以独立开发、测试和维护。</a:t>
                </a:r>
                <a:endParaRPr lang="en-US" altLang="zh-CN" sz="1600" kern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50175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打包构建，将多个模块组合起来，生成可以在浏览器中运行的代码。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50175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自动化部署，将打包构建后的代码部署到生产环境或测试环境中的自动化过程。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50175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自动化测试，使用自动化工具对代码进行测试，以确保它们在开发过程中不会出现问题，并且在部署到生产环境之前也不会出现问题。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501750" marR="0" lvl="1" indent="-28575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持续集成，在应用程序开发过程中，将代码的改变频繁地集成到共享代码库中，并且每次集成都会进行自动化构建和自动化测试。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7" name="矩形: 对角圆角 46">
                <a:extLst>
                  <a:ext uri="{FF2B5EF4-FFF2-40B4-BE49-F238E27FC236}">
                    <a16:creationId xmlns:a16="http://schemas.microsoft.com/office/drawing/2014/main" id="{BF3E637C-FEE4-84CA-061E-B7A3117A7F92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882634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前端工程化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5" name="Shape 2621">
              <a:extLst>
                <a:ext uri="{FF2B5EF4-FFF2-40B4-BE49-F238E27FC236}">
                  <a16:creationId xmlns:a16="http://schemas.microsoft.com/office/drawing/2014/main" id="{B62763F1-1708-5BE0-D5AC-FC6774B68986}"/>
                </a:ext>
              </a:extLst>
            </p:cNvPr>
            <p:cNvSpPr/>
            <p:nvPr/>
          </p:nvSpPr>
          <p:spPr>
            <a:xfrm>
              <a:off x="943694" y="172192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4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>
            <a:extLst>
              <a:ext uri="{FF2B5EF4-FFF2-40B4-BE49-F238E27FC236}">
                <a16:creationId xmlns:a16="http://schemas.microsoft.com/office/drawing/2014/main" id="{6C6C11ED-1BA4-03E1-892C-BF70CF80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3" y="439175"/>
            <a:ext cx="10698800" cy="51719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前端工程化</a:t>
            </a:r>
          </a:p>
        </p:txBody>
      </p:sp>
      <p:sp>
        <p:nvSpPr>
          <p:cNvPr id="29" name="标题 4">
            <a:extLst>
              <a:ext uri="{FF2B5EF4-FFF2-40B4-BE49-F238E27FC236}">
                <a16:creationId xmlns:a16="http://schemas.microsoft.com/office/drawing/2014/main" id="{3F02F0B2-59F6-0587-D224-31DC5BFE637C}"/>
              </a:ext>
            </a:extLst>
          </p:cNvPr>
          <p:cNvSpPr txBox="1">
            <a:spLocks/>
          </p:cNvSpPr>
          <p:nvPr/>
        </p:nvSpPr>
        <p:spPr>
          <a:xfrm>
            <a:off x="602392" y="1164964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环境准备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2D27F74-3545-ED4B-8468-87CDD02F471B}"/>
              </a:ext>
            </a:extLst>
          </p:cNvPr>
          <p:cNvGrpSpPr/>
          <p:nvPr/>
        </p:nvGrpSpPr>
        <p:grpSpPr>
          <a:xfrm>
            <a:off x="687095" y="1866542"/>
            <a:ext cx="10614097" cy="3826494"/>
            <a:chOff x="788950" y="1670879"/>
            <a:chExt cx="10614097" cy="415195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549EE34-0DFF-1DD2-7D14-2794D831CA82}"/>
                </a:ext>
              </a:extLst>
            </p:cNvPr>
            <p:cNvGrpSpPr/>
            <p:nvPr/>
          </p:nvGrpSpPr>
          <p:grpSpPr>
            <a:xfrm>
              <a:off x="788950" y="1670879"/>
              <a:ext cx="10614097" cy="4151958"/>
              <a:chOff x="920209" y="1823315"/>
              <a:chExt cx="10407945" cy="4151958"/>
            </a:xfrm>
          </p:grpSpPr>
          <p:sp>
            <p:nvSpPr>
              <p:cNvPr id="33" name="矩形: 对角圆角 32">
                <a:extLst>
                  <a:ext uri="{FF2B5EF4-FFF2-40B4-BE49-F238E27FC236}">
                    <a16:creationId xmlns:a16="http://schemas.microsoft.com/office/drawing/2014/main" id="{E8FB577A-04D7-78CC-C860-6E2E4059BE70}"/>
                  </a:ext>
                </a:extLst>
              </p:cNvPr>
              <p:cNvSpPr/>
              <p:nvPr/>
            </p:nvSpPr>
            <p:spPr>
              <a:xfrm>
                <a:off x="920209" y="1823316"/>
                <a:ext cx="10407945" cy="4151957"/>
              </a:xfrm>
              <a:prstGeom prst="round2DiagRect">
                <a:avLst>
                  <a:gd name="adj1" fmla="val 2429"/>
                  <a:gd name="adj2" fmla="val 3218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04000" bIns="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Vue-cli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官方提供的一个脚手架，用于快速生成一个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的项目模板。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Vue-cli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提供了如下功能：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统一的目录结构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本地调试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热部署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单元测试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marR="0" lvl="2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集成打包上线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依赖环境：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NodeJS </a:t>
                </a:r>
              </a:p>
            </p:txBody>
          </p:sp>
          <p:sp>
            <p:nvSpPr>
              <p:cNvPr id="34" name="矩形: 对角圆角 33">
                <a:extLst>
                  <a:ext uri="{FF2B5EF4-FFF2-40B4-BE49-F238E27FC236}">
                    <a16:creationId xmlns:a16="http://schemas.microsoft.com/office/drawing/2014/main" id="{2360F5F8-4CCE-03DF-3AE8-BF29F56557C9}"/>
                  </a:ext>
                </a:extLst>
              </p:cNvPr>
              <p:cNvSpPr/>
              <p:nvPr/>
            </p:nvSpPr>
            <p:spPr>
              <a:xfrm>
                <a:off x="920210" y="1823315"/>
                <a:ext cx="1727421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2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-cli</a:t>
                </a:r>
              </a:p>
            </p:txBody>
          </p:sp>
        </p:grpSp>
        <p:sp>
          <p:nvSpPr>
            <p:cNvPr id="32" name="Shape 2375">
              <a:extLst>
                <a:ext uri="{FF2B5EF4-FFF2-40B4-BE49-F238E27FC236}">
                  <a16:creationId xmlns:a16="http://schemas.microsoft.com/office/drawing/2014/main" id="{ED42FB1E-1214-0CB2-1F5C-6B4228C64C4C}"/>
                </a:ext>
              </a:extLst>
            </p:cNvPr>
            <p:cNvSpPr/>
            <p:nvPr/>
          </p:nvSpPr>
          <p:spPr>
            <a:xfrm>
              <a:off x="1003427" y="1745015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EBEBB66B-0166-AC69-B3EB-27F34149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1" t="7959" r="2972" b="6261"/>
          <a:stretch/>
        </p:blipFill>
        <p:spPr>
          <a:xfrm>
            <a:off x="5617715" y="3119035"/>
            <a:ext cx="6352137" cy="2914518"/>
          </a:xfrm>
          <a:prstGeom prst="rect">
            <a:avLst/>
          </a:prstGeom>
        </p:spPr>
      </p:pic>
      <p:sp>
        <p:nvSpPr>
          <p:cNvPr id="36" name="文本占位符 5">
            <a:extLst>
              <a:ext uri="{FF2B5EF4-FFF2-40B4-BE49-F238E27FC236}">
                <a16:creationId xmlns:a16="http://schemas.microsoft.com/office/drawing/2014/main" id="{277AD1B5-75FF-FE4C-A15A-2F7487F2B72A}"/>
              </a:ext>
            </a:extLst>
          </p:cNvPr>
          <p:cNvSpPr txBox="1">
            <a:spLocks/>
          </p:cNvSpPr>
          <p:nvPr/>
        </p:nvSpPr>
        <p:spPr>
          <a:xfrm>
            <a:off x="1216153" y="5774958"/>
            <a:ext cx="3686407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安装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vue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-cli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37" name="!!矩形: 圆角 7">
            <a:extLst>
              <a:ext uri="{FF2B5EF4-FFF2-40B4-BE49-F238E27FC236}">
                <a16:creationId xmlns:a16="http://schemas.microsoft.com/office/drawing/2014/main" id="{90F5A4C7-C723-2F62-A443-9B84CBBDC97E}"/>
              </a:ext>
            </a:extLst>
          </p:cNvPr>
          <p:cNvSpPr/>
          <p:nvPr/>
        </p:nvSpPr>
        <p:spPr>
          <a:xfrm>
            <a:off x="1672464" y="6241990"/>
            <a:ext cx="3620207" cy="353669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npm install -g @vue/cli</a:t>
            </a:r>
          </a:p>
        </p:txBody>
      </p:sp>
    </p:spTree>
    <p:extLst>
      <p:ext uri="{BB962C8B-B14F-4D97-AF65-F5344CB8AC3E}">
        <p14:creationId xmlns:p14="http://schemas.microsoft.com/office/powerpoint/2010/main" val="378115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>
            <a:extLst>
              <a:ext uri="{FF2B5EF4-FFF2-40B4-BE49-F238E27FC236}">
                <a16:creationId xmlns:a16="http://schemas.microsoft.com/office/drawing/2014/main" id="{6C6C11ED-1BA4-03E1-892C-BF70CF80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3" y="439175"/>
            <a:ext cx="10698800" cy="51719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前端工程化</a:t>
            </a:r>
          </a:p>
        </p:txBody>
      </p:sp>
      <p:sp>
        <p:nvSpPr>
          <p:cNvPr id="23" name="标题 3">
            <a:extLst>
              <a:ext uri="{FF2B5EF4-FFF2-40B4-BE49-F238E27FC236}">
                <a16:creationId xmlns:a16="http://schemas.microsoft.com/office/drawing/2014/main" id="{DCA87C88-4CA8-E02E-E191-8784F177ED28}"/>
              </a:ext>
            </a:extLst>
          </p:cNvPr>
          <p:cNvSpPr txBox="1">
            <a:spLocks/>
          </p:cNvSpPr>
          <p:nvPr/>
        </p:nvSpPr>
        <p:spPr>
          <a:xfrm>
            <a:off x="746600" y="133657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打包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FDC02EA-C425-F12E-CFF3-80D093BB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887" y="1820676"/>
            <a:ext cx="3375953" cy="4480948"/>
          </a:xfrm>
          <a:prstGeom prst="roundRect">
            <a:avLst>
              <a:gd name="adj" fmla="val 3412"/>
            </a:avLst>
          </a:prstGeom>
          <a:ln w="6350">
            <a:noFill/>
          </a:ln>
          <a:effectLst>
            <a:glow rad="635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0450535-7D70-4FDF-52E9-EB611147C7A0}"/>
              </a:ext>
            </a:extLst>
          </p:cNvPr>
          <p:cNvSpPr/>
          <p:nvPr/>
        </p:nvSpPr>
        <p:spPr>
          <a:xfrm>
            <a:off x="8140887" y="2143313"/>
            <a:ext cx="3375953" cy="1753721"/>
          </a:xfrm>
          <a:prstGeom prst="rect">
            <a:avLst/>
          </a:prstGeom>
          <a:solidFill>
            <a:srgbClr val="FF0000">
              <a:alpha val="23137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8" name="箭头: 燕尾形 27">
            <a:extLst>
              <a:ext uri="{FF2B5EF4-FFF2-40B4-BE49-F238E27FC236}">
                <a16:creationId xmlns:a16="http://schemas.microsoft.com/office/drawing/2014/main" id="{DA5B8C4B-27FD-6DF2-94E3-045250846176}"/>
              </a:ext>
            </a:extLst>
          </p:cNvPr>
          <p:cNvSpPr/>
          <p:nvPr/>
        </p:nvSpPr>
        <p:spPr>
          <a:xfrm>
            <a:off x="6140839" y="3259569"/>
            <a:ext cx="1361873" cy="751570"/>
          </a:xfrm>
          <a:prstGeom prst="notchedRightArrow">
            <a:avLst>
              <a:gd name="adj1" fmla="val 50000"/>
              <a:gd name="adj2" fmla="val 68120"/>
            </a:avLst>
          </a:prstGeom>
          <a:gradFill flip="none" rotWithShape="1">
            <a:gsLst>
              <a:gs pos="0">
                <a:sysClr val="windowText" lastClr="000000">
                  <a:lumMod val="75000"/>
                  <a:lumOff val="25000"/>
                  <a:tint val="66000"/>
                  <a:satMod val="160000"/>
                </a:sysClr>
              </a:gs>
              <a:gs pos="50000">
                <a:sysClr val="windowText" lastClr="000000">
                  <a:lumMod val="75000"/>
                  <a:lumOff val="25000"/>
                  <a:tint val="44500"/>
                  <a:satMod val="160000"/>
                </a:sysClr>
              </a:gs>
              <a:gs pos="100000">
                <a:sysClr val="windowText" lastClr="000000">
                  <a:lumMod val="75000"/>
                  <a:lumOff val="25000"/>
                  <a:tint val="23500"/>
                  <a:satMod val="160000"/>
                </a:sys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9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>
            <a:extLst>
              <a:ext uri="{FF2B5EF4-FFF2-40B4-BE49-F238E27FC236}">
                <a16:creationId xmlns:a16="http://schemas.microsoft.com/office/drawing/2014/main" id="{6C6C11ED-1BA4-03E1-892C-BF70CF80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3" y="439175"/>
            <a:ext cx="10698800" cy="51719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前端工程化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1643890-50B8-CA47-30CE-4CB5F90BBDD3}"/>
              </a:ext>
            </a:extLst>
          </p:cNvPr>
          <p:cNvSpPr txBox="1">
            <a:spLocks/>
          </p:cNvSpPr>
          <p:nvPr/>
        </p:nvSpPr>
        <p:spPr>
          <a:xfrm>
            <a:off x="721200" y="107961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部署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3667C9-313F-17F4-2F3B-3F549BE04ED2}"/>
              </a:ext>
            </a:extLst>
          </p:cNvPr>
          <p:cNvGrpSpPr/>
          <p:nvPr/>
        </p:nvGrpSpPr>
        <p:grpSpPr>
          <a:xfrm>
            <a:off x="805902" y="1652134"/>
            <a:ext cx="10831641" cy="1828284"/>
            <a:chOff x="795582" y="1703810"/>
            <a:chExt cx="10831641" cy="182828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4B0B789-AC3A-C4D7-637E-3F92F03ED142}"/>
                </a:ext>
              </a:extLst>
            </p:cNvPr>
            <p:cNvGrpSpPr/>
            <p:nvPr/>
          </p:nvGrpSpPr>
          <p:grpSpPr>
            <a:xfrm>
              <a:off x="795582" y="1703810"/>
              <a:ext cx="10831641" cy="1828284"/>
              <a:chOff x="920208" y="1823315"/>
              <a:chExt cx="10621264" cy="1828284"/>
            </a:xfrm>
          </p:grpSpPr>
          <p:sp>
            <p:nvSpPr>
              <p:cNvPr id="6" name="矩形: 对角圆角 5">
                <a:extLst>
                  <a:ext uri="{FF2B5EF4-FFF2-40B4-BE49-F238E27FC236}">
                    <a16:creationId xmlns:a16="http://schemas.microsoft.com/office/drawing/2014/main" id="{EB574DC9-5975-5D5F-8023-23F280C48B89}"/>
                  </a:ext>
                </a:extLst>
              </p:cNvPr>
              <p:cNvSpPr/>
              <p:nvPr/>
            </p:nvSpPr>
            <p:spPr>
              <a:xfrm>
                <a:off x="920208" y="1823316"/>
                <a:ext cx="10621264" cy="1828283"/>
              </a:xfrm>
              <a:prstGeom prst="round2DiagRect">
                <a:avLst>
                  <a:gd name="adj1" fmla="val 5462"/>
                  <a:gd name="adj2" fmla="val 2825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04000" bIns="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Nginx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是一款轻量级的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Web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服务器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反向代理服务器及电子邮件（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IMAP/POP3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）代理服务器。其特点是占有内存少，并发能力强，在各大型互联网公司都有非常广泛的使用。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3"/>
                  </a:rPr>
                  <a:t>https://nginx.org/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127FABE4-E64A-21F9-D473-584FBAEC580C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405755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Nginx</a:t>
                </a:r>
              </a:p>
            </p:txBody>
          </p:sp>
        </p:grpSp>
        <p:sp>
          <p:nvSpPr>
            <p:cNvPr id="5" name="Shape 2621">
              <a:extLst>
                <a:ext uri="{FF2B5EF4-FFF2-40B4-BE49-F238E27FC236}">
                  <a16:creationId xmlns:a16="http://schemas.microsoft.com/office/drawing/2014/main" id="{1FE0458A-DE31-BA81-364A-C559B84F206B}"/>
                </a:ext>
              </a:extLst>
            </p:cNvPr>
            <p:cNvSpPr/>
            <p:nvPr/>
          </p:nvSpPr>
          <p:spPr>
            <a:xfrm>
              <a:off x="942075" y="177982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2AAF6B6-ABE2-638E-4994-DABF9CC9A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427" y="4052423"/>
            <a:ext cx="2768151" cy="2358514"/>
          </a:xfrm>
          <a:prstGeom prst="roundRect">
            <a:avLst>
              <a:gd name="adj" fmla="val 4124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395755FB-D4BC-97C2-8153-D39281B17BB7}"/>
              </a:ext>
            </a:extLst>
          </p:cNvPr>
          <p:cNvSpPr/>
          <p:nvPr/>
        </p:nvSpPr>
        <p:spPr>
          <a:xfrm>
            <a:off x="10265943" y="4043458"/>
            <a:ext cx="1371600" cy="358589"/>
          </a:xfrm>
          <a:prstGeom prst="round2DiagRect">
            <a:avLst>
              <a:gd name="adj1" fmla="val 0"/>
              <a:gd name="adj2" fmla="val 27500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配置文件目录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34EF1CDB-DB18-9D72-EE75-7BB9C06CFE3E}"/>
              </a:ext>
            </a:extLst>
          </p:cNvPr>
          <p:cNvSpPr/>
          <p:nvPr/>
        </p:nvSpPr>
        <p:spPr>
          <a:xfrm>
            <a:off x="10004156" y="5049537"/>
            <a:ext cx="1632042" cy="35858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静态资源文件目录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016F37BD-BC35-B93C-DED4-E5135A6A6FA4}"/>
              </a:ext>
            </a:extLst>
          </p:cNvPr>
          <p:cNvSpPr/>
          <p:nvPr/>
        </p:nvSpPr>
        <p:spPr>
          <a:xfrm>
            <a:off x="10004156" y="5365178"/>
            <a:ext cx="1632042" cy="35858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日志文件目录</a:t>
            </a:r>
          </a:p>
        </p:txBody>
      </p:sp>
      <p:sp>
        <p:nvSpPr>
          <p:cNvPr id="15" name="矩形: 对角圆角 14">
            <a:extLst>
              <a:ext uri="{FF2B5EF4-FFF2-40B4-BE49-F238E27FC236}">
                <a16:creationId xmlns:a16="http://schemas.microsoft.com/office/drawing/2014/main" id="{460578F4-A735-3286-C3E7-D30F14FA8E00}"/>
              </a:ext>
            </a:extLst>
          </p:cNvPr>
          <p:cNvSpPr/>
          <p:nvPr/>
        </p:nvSpPr>
        <p:spPr>
          <a:xfrm>
            <a:off x="10004156" y="5735061"/>
            <a:ext cx="1632042" cy="35858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临时文件目录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652DD8-0F57-2C76-B634-EE73FBF810B2}"/>
              </a:ext>
            </a:extLst>
          </p:cNvPr>
          <p:cNvSpPr/>
          <p:nvPr/>
        </p:nvSpPr>
        <p:spPr>
          <a:xfrm>
            <a:off x="8860427" y="5050986"/>
            <a:ext cx="2768151" cy="302895"/>
          </a:xfrm>
          <a:prstGeom prst="rect">
            <a:avLst/>
          </a:prstGeom>
          <a:solidFill>
            <a:srgbClr val="FF0000">
              <a:alpha val="25098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C5141D5-4749-DEE7-8F1E-AC1EC1E2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02" y="3701788"/>
            <a:ext cx="7722998" cy="27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8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>
            <a:extLst>
              <a:ext uri="{FF2B5EF4-FFF2-40B4-BE49-F238E27FC236}">
                <a16:creationId xmlns:a16="http://schemas.microsoft.com/office/drawing/2014/main" id="{6C6C11ED-1BA4-03E1-892C-BF70CF80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3" y="439175"/>
            <a:ext cx="10698800" cy="51719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前端工程化</a:t>
            </a: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id="{C31B3E9D-0741-9E91-2788-366EF68CAB5F}"/>
              </a:ext>
            </a:extLst>
          </p:cNvPr>
          <p:cNvSpPr txBox="1">
            <a:spLocks/>
          </p:cNvSpPr>
          <p:nvPr/>
        </p:nvSpPr>
        <p:spPr>
          <a:xfrm>
            <a:off x="741981" y="120440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部署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5D65AC27-E7C1-77E2-51CB-1B23C0021B6F}"/>
              </a:ext>
            </a:extLst>
          </p:cNvPr>
          <p:cNvSpPr txBox="1">
            <a:spLocks/>
          </p:cNvSpPr>
          <p:nvPr/>
        </p:nvSpPr>
        <p:spPr>
          <a:xfrm>
            <a:off x="710880" y="1821763"/>
            <a:ext cx="5714205" cy="29349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部署：将打包好的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dist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目录下的文件，复制到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nginx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安装目录的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html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目录下。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启动：双击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nginx.exe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文件即可，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Nginx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服务器默认占用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80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端口号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CDEA64-C0D7-AA9D-2C73-96DBBD78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109" y="1270923"/>
            <a:ext cx="4046571" cy="1806097"/>
          </a:xfrm>
          <a:prstGeom prst="roundRect">
            <a:avLst>
              <a:gd name="adj" fmla="val 3036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05B3A6B-9175-29FE-7B7F-92859D9FF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68" y="3182877"/>
            <a:ext cx="4061812" cy="2194750"/>
          </a:xfrm>
          <a:prstGeom prst="roundRect">
            <a:avLst>
              <a:gd name="adj" fmla="val 2646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AD184E9-C88E-9B28-023D-2BE450171183}"/>
              </a:ext>
            </a:extLst>
          </p:cNvPr>
          <p:cNvSpPr/>
          <p:nvPr/>
        </p:nvSpPr>
        <p:spPr>
          <a:xfrm>
            <a:off x="7346523" y="5103131"/>
            <a:ext cx="4061812" cy="247601"/>
          </a:xfrm>
          <a:prstGeom prst="rect">
            <a:avLst/>
          </a:prstGeom>
          <a:solidFill>
            <a:srgbClr val="FF0000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CAD644-9BFD-6D89-2BDD-030D89ECF596}"/>
              </a:ext>
            </a:extLst>
          </p:cNvPr>
          <p:cNvGrpSpPr/>
          <p:nvPr/>
        </p:nvGrpSpPr>
        <p:grpSpPr>
          <a:xfrm>
            <a:off x="776920" y="5701585"/>
            <a:ext cx="10632760" cy="888785"/>
            <a:chOff x="1048333" y="5599088"/>
            <a:chExt cx="10053320" cy="88878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2DEC05F1-A4E5-7411-39DA-6DCDD56CA113}"/>
                </a:ext>
              </a:extLst>
            </p:cNvPr>
            <p:cNvSpPr txBox="1"/>
            <p:nvPr/>
          </p:nvSpPr>
          <p:spPr>
            <a:xfrm>
              <a:off x="1558145" y="5903098"/>
              <a:ext cx="954223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Nginx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默认占用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端口号，如果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端口号被占用，可以在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nginx.conf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中修改端口号。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(netstat –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ano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|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findStr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80)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573A83C-0984-949B-8B93-13095F3A08FA}"/>
                </a:ext>
              </a:extLst>
            </p:cNvPr>
            <p:cNvGrpSpPr/>
            <p:nvPr/>
          </p:nvGrpSpPr>
          <p:grpSpPr>
            <a:xfrm>
              <a:off x="1048333" y="5599088"/>
              <a:ext cx="10053320" cy="813688"/>
              <a:chOff x="1097275" y="5693358"/>
              <a:chExt cx="10004817" cy="813688"/>
            </a:xfrm>
          </p:grpSpPr>
          <p:sp>
            <p:nvSpPr>
              <p:cNvPr id="25" name="三角形 9">
                <a:extLst>
                  <a:ext uri="{FF2B5EF4-FFF2-40B4-BE49-F238E27FC236}">
                    <a16:creationId xmlns:a16="http://schemas.microsoft.com/office/drawing/2014/main" id="{ACB2452F-07C6-BBE1-CCEE-621D056D75C6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73F99A1-E89B-ED24-2332-1449A76309B9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9904889" cy="813688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5214EED-B260-D754-D97B-C5B2A2A13EBA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63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2">
            <a:extLst>
              <a:ext uri="{FF2B5EF4-FFF2-40B4-BE49-F238E27FC236}">
                <a16:creationId xmlns:a16="http://schemas.microsoft.com/office/drawing/2014/main" id="{B7ECF425-40FC-6131-9392-FBE9EB822A47}"/>
              </a:ext>
            </a:extLst>
          </p:cNvPr>
          <p:cNvSpPr/>
          <p:nvPr/>
        </p:nvSpPr>
        <p:spPr>
          <a:xfrm>
            <a:off x="1045965" y="1865087"/>
            <a:ext cx="10217121" cy="394322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A24F27E6-17B4-E647-FBAC-05976C774CDF}"/>
              </a:ext>
            </a:extLst>
          </p:cNvPr>
          <p:cNvSpPr txBox="1"/>
          <p:nvPr/>
        </p:nvSpPr>
        <p:spPr>
          <a:xfrm>
            <a:off x="1658728" y="2967789"/>
            <a:ext cx="9001000" cy="1613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本章主要介绍了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的相关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认识并掌握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的基本语法和引入方式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的函数和对象。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事件监听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C9197A8-6B33-BCEF-FEAE-4B7269AF358F}"/>
              </a:ext>
            </a:extLst>
          </p:cNvPr>
          <p:cNvSpPr/>
          <p:nvPr/>
        </p:nvSpPr>
        <p:spPr>
          <a:xfrm>
            <a:off x="4412978" y="1490345"/>
            <a:ext cx="718820" cy="7188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F1FD9BF-E8D2-7266-48F9-FD9A5EBE4F1C}"/>
              </a:ext>
            </a:extLst>
          </p:cNvPr>
          <p:cNvSpPr/>
          <p:nvPr/>
        </p:nvSpPr>
        <p:spPr>
          <a:xfrm>
            <a:off x="5131798" y="1490345"/>
            <a:ext cx="718820" cy="7188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2F1D46-EF17-AB7F-542E-54A702663264}"/>
              </a:ext>
            </a:extLst>
          </p:cNvPr>
          <p:cNvSpPr/>
          <p:nvPr/>
        </p:nvSpPr>
        <p:spPr>
          <a:xfrm>
            <a:off x="5850618" y="1490345"/>
            <a:ext cx="718820" cy="7188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B316C7D-723D-E5B7-127B-C3D21FFE7635}"/>
              </a:ext>
            </a:extLst>
          </p:cNvPr>
          <p:cNvSpPr/>
          <p:nvPr/>
        </p:nvSpPr>
        <p:spPr>
          <a:xfrm>
            <a:off x="6569438" y="1490345"/>
            <a:ext cx="718820" cy="7188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2FED17-3DFF-4351-2353-4C7162AC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16" y="1894416"/>
            <a:ext cx="2989291" cy="38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61D79CF8-BDFC-E0D3-E8D9-8B413060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70" y="3709822"/>
            <a:ext cx="977732" cy="752551"/>
          </a:xfrm>
          <a:prstGeom prst="rect">
            <a:avLst/>
          </a:prstGeom>
        </p:spPr>
      </p:pic>
      <p:pic>
        <p:nvPicPr>
          <p:cNvPr id="39" name="图片 38" descr="蓝色的标志&#10;&#10;描述已自动生成">
            <a:extLst>
              <a:ext uri="{FF2B5EF4-FFF2-40B4-BE49-F238E27FC236}">
                <a16:creationId xmlns:a16="http://schemas.microsoft.com/office/drawing/2014/main" id="{E5BC5347-2C6E-AF67-F760-A9BDE3376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85" y="3712096"/>
            <a:ext cx="1145205" cy="87879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D9C6ABC7-D0F8-B61A-CA78-F4E885B32B5F}"/>
              </a:ext>
            </a:extLst>
          </p:cNvPr>
          <p:cNvGrpSpPr/>
          <p:nvPr/>
        </p:nvGrpSpPr>
        <p:grpSpPr>
          <a:xfrm>
            <a:off x="2474259" y="3510092"/>
            <a:ext cx="913549" cy="1278951"/>
            <a:chOff x="4197927" y="4879254"/>
            <a:chExt cx="943010" cy="1682086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EAFEEC16-423F-FC01-EAAB-4DCE1008368B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3791E2E-55D5-B8E8-38B2-D4D8EC43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CE26487-636B-D82F-2A7D-2E4E02B97565}"/>
              </a:ext>
            </a:extLst>
          </p:cNvPr>
          <p:cNvGrpSpPr/>
          <p:nvPr/>
        </p:nvGrpSpPr>
        <p:grpSpPr>
          <a:xfrm>
            <a:off x="8554884" y="3510092"/>
            <a:ext cx="1073210" cy="1267979"/>
            <a:chOff x="6012045" y="5071568"/>
            <a:chExt cx="1117658" cy="1664527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F72610D-0180-71D6-3061-57D0B79D3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A85F5DAC-CDBE-DB64-B316-76C1358712F2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46" name="流程图: 多文档 45">
            <a:extLst>
              <a:ext uri="{FF2B5EF4-FFF2-40B4-BE49-F238E27FC236}">
                <a16:creationId xmlns:a16="http://schemas.microsoft.com/office/drawing/2014/main" id="{460FAD24-79DB-43E3-55D5-9A502E94F481}"/>
              </a:ext>
            </a:extLst>
          </p:cNvPr>
          <p:cNvSpPr/>
          <p:nvPr/>
        </p:nvSpPr>
        <p:spPr>
          <a:xfrm>
            <a:off x="5376780" y="2619233"/>
            <a:ext cx="915843" cy="600381"/>
          </a:xfrm>
          <a:prstGeom prst="flowChartMultidocument">
            <a:avLst/>
          </a:prstGeom>
          <a:solidFill>
            <a:sysClr val="window" lastClr="FFFFFF">
              <a:lumMod val="50000"/>
            </a:sysClr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8BEBBD-7F04-41D9-15FF-580E5F66C935}"/>
              </a:ext>
            </a:extLst>
          </p:cNvPr>
          <p:cNvCxnSpPr>
            <a:cxnSpLocks/>
          </p:cNvCxnSpPr>
          <p:nvPr/>
        </p:nvCxnSpPr>
        <p:spPr>
          <a:xfrm flipV="1">
            <a:off x="3135374" y="2917628"/>
            <a:ext cx="2181153" cy="72812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E4A68C8-2B1D-F567-B041-5BD26482D062}"/>
              </a:ext>
            </a:extLst>
          </p:cNvPr>
          <p:cNvCxnSpPr>
            <a:cxnSpLocks/>
          </p:cNvCxnSpPr>
          <p:nvPr/>
        </p:nvCxnSpPr>
        <p:spPr>
          <a:xfrm>
            <a:off x="6352877" y="2917628"/>
            <a:ext cx="2428190" cy="71519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F6BC8AB-DAF8-857D-6282-6064184BF6DE}"/>
              </a:ext>
            </a:extLst>
          </p:cNvPr>
          <p:cNvGrpSpPr/>
          <p:nvPr/>
        </p:nvGrpSpPr>
        <p:grpSpPr>
          <a:xfrm>
            <a:off x="4545291" y="3697764"/>
            <a:ext cx="2868036" cy="338554"/>
            <a:chOff x="3968496" y="4902336"/>
            <a:chExt cx="4352544" cy="505316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CCB883D-9B13-77E3-E252-E171745B4385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13C3403-8516-D392-5EF2-427C247874DD}"/>
                </a:ext>
              </a:extLst>
            </p:cNvPr>
            <p:cNvSpPr txBox="1"/>
            <p:nvPr/>
          </p:nvSpPr>
          <p:spPr>
            <a:xfrm>
              <a:off x="5771292" y="4902336"/>
              <a:ext cx="1039996" cy="505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ACFACD2-1CBD-C81B-B85C-FF7B5312CB91}"/>
              </a:ext>
            </a:extLst>
          </p:cNvPr>
          <p:cNvGrpSpPr/>
          <p:nvPr/>
        </p:nvGrpSpPr>
        <p:grpSpPr>
          <a:xfrm>
            <a:off x="4545291" y="4251895"/>
            <a:ext cx="2868036" cy="349947"/>
            <a:chOff x="3968496" y="5729422"/>
            <a:chExt cx="4352544" cy="522323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93BF74E6-9C72-A9E0-96EE-7E81CC4C03FE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2398DF6-A78C-BC39-BB8F-C496DD435950}"/>
                </a:ext>
              </a:extLst>
            </p:cNvPr>
            <p:cNvSpPr txBox="1"/>
            <p:nvPr/>
          </p:nvSpPr>
          <p:spPr>
            <a:xfrm>
              <a:off x="5765159" y="5746427"/>
              <a:ext cx="978673" cy="505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A81F9722-4919-C392-69A4-1212F17765A1}"/>
              </a:ext>
            </a:extLst>
          </p:cNvPr>
          <p:cNvSpPr txBox="1"/>
          <p:nvPr/>
        </p:nvSpPr>
        <p:spPr>
          <a:xfrm>
            <a:off x="7566972" y="3009355"/>
            <a:ext cx="1422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0E3A902-48A4-844F-A6B6-F8D8879449F5}"/>
              </a:ext>
            </a:extLst>
          </p:cNvPr>
          <p:cNvSpPr txBox="1"/>
          <p:nvPr/>
        </p:nvSpPr>
        <p:spPr>
          <a:xfrm>
            <a:off x="3316349" y="2983788"/>
            <a:ext cx="11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</a:p>
        </p:txBody>
      </p:sp>
      <p:sp>
        <p:nvSpPr>
          <p:cNvPr id="57" name="矩形: 对角圆角 56">
            <a:extLst>
              <a:ext uri="{FF2B5EF4-FFF2-40B4-BE49-F238E27FC236}">
                <a16:creationId xmlns:a16="http://schemas.microsoft.com/office/drawing/2014/main" id="{564EC5A0-5358-872B-6DC2-DEEC994965C8}"/>
              </a:ext>
            </a:extLst>
          </p:cNvPr>
          <p:cNvSpPr/>
          <p:nvPr/>
        </p:nvSpPr>
        <p:spPr>
          <a:xfrm>
            <a:off x="5233426" y="1781417"/>
            <a:ext cx="1202549" cy="414826"/>
          </a:xfrm>
          <a:prstGeom prst="round2DiagRect">
            <a:avLst/>
          </a:prstGeom>
          <a:solidFill>
            <a:sysClr val="window" lastClr="FFFFFF">
              <a:lumMod val="75000"/>
            </a:sys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CDA5348-3DA3-F772-C0BE-2781D2C28CCC}"/>
              </a:ext>
            </a:extLst>
          </p:cNvPr>
          <p:cNvCxnSpPr>
            <a:cxnSpLocks/>
          </p:cNvCxnSpPr>
          <p:nvPr/>
        </p:nvCxnSpPr>
        <p:spPr>
          <a:xfrm>
            <a:off x="5834702" y="2204407"/>
            <a:ext cx="0" cy="41482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9" name="思想气泡: 云 58">
            <a:extLst>
              <a:ext uri="{FF2B5EF4-FFF2-40B4-BE49-F238E27FC236}">
                <a16:creationId xmlns:a16="http://schemas.microsoft.com/office/drawing/2014/main" id="{10690F68-3A4A-67D9-2DEC-EF6638A99043}"/>
              </a:ext>
            </a:extLst>
          </p:cNvPr>
          <p:cNvSpPr/>
          <p:nvPr/>
        </p:nvSpPr>
        <p:spPr>
          <a:xfrm>
            <a:off x="6518890" y="2201372"/>
            <a:ext cx="983180" cy="414825"/>
          </a:xfrm>
          <a:prstGeom prst="cloudCallout">
            <a:avLst>
              <a:gd name="adj1" fmla="val -100560"/>
              <a:gd name="adj2" fmla="val 72370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rPr>
              <a:t>在线</a:t>
            </a:r>
          </a:p>
        </p:txBody>
      </p:sp>
      <p:sp>
        <p:nvSpPr>
          <p:cNvPr id="60" name="思想气泡: 云 59">
            <a:extLst>
              <a:ext uri="{FF2B5EF4-FFF2-40B4-BE49-F238E27FC236}">
                <a16:creationId xmlns:a16="http://schemas.microsoft.com/office/drawing/2014/main" id="{4D685151-AF59-705F-495C-5E2201333976}"/>
              </a:ext>
            </a:extLst>
          </p:cNvPr>
          <p:cNvSpPr/>
          <p:nvPr/>
        </p:nvSpPr>
        <p:spPr>
          <a:xfrm>
            <a:off x="6586227" y="2605220"/>
            <a:ext cx="936831" cy="442826"/>
          </a:xfrm>
          <a:prstGeom prst="cloudCallout">
            <a:avLst>
              <a:gd name="adj1" fmla="val -106386"/>
              <a:gd name="adj2" fmla="val -14576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rPr>
              <a:t>离线</a:t>
            </a:r>
          </a:p>
        </p:txBody>
      </p:sp>
      <p:sp>
        <p:nvSpPr>
          <p:cNvPr id="61" name="流程图: 文档 60">
            <a:extLst>
              <a:ext uri="{FF2B5EF4-FFF2-40B4-BE49-F238E27FC236}">
                <a16:creationId xmlns:a16="http://schemas.microsoft.com/office/drawing/2014/main" id="{CE9ED483-90B3-0D58-4615-5CDD9E8825F6}"/>
              </a:ext>
            </a:extLst>
          </p:cNvPr>
          <p:cNvSpPr/>
          <p:nvPr/>
        </p:nvSpPr>
        <p:spPr>
          <a:xfrm>
            <a:off x="1118427" y="5245525"/>
            <a:ext cx="1416211" cy="934082"/>
          </a:xfrm>
          <a:prstGeom prst="flowChartDocument">
            <a:avLst/>
          </a:prstGeom>
          <a:solidFill>
            <a:srgbClr val="A4FFDB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需求分析</a:t>
            </a:r>
          </a:p>
        </p:txBody>
      </p:sp>
      <p:sp>
        <p:nvSpPr>
          <p:cNvPr id="62" name="流程图: 文档 61">
            <a:extLst>
              <a:ext uri="{FF2B5EF4-FFF2-40B4-BE49-F238E27FC236}">
                <a16:creationId xmlns:a16="http://schemas.microsoft.com/office/drawing/2014/main" id="{A0432C56-B8CC-2952-D7C8-A60E6B0AEECF}"/>
              </a:ext>
            </a:extLst>
          </p:cNvPr>
          <p:cNvSpPr/>
          <p:nvPr/>
        </p:nvSpPr>
        <p:spPr>
          <a:xfrm>
            <a:off x="3216308" y="5245524"/>
            <a:ext cx="1416211" cy="934082"/>
          </a:xfrm>
          <a:prstGeom prst="flowChartDocument">
            <a:avLst/>
          </a:prstGeom>
          <a:solidFill>
            <a:srgbClr val="A4FFDB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接口定义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(API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流程图: 文档 62">
            <a:extLst>
              <a:ext uri="{FF2B5EF4-FFF2-40B4-BE49-F238E27FC236}">
                <a16:creationId xmlns:a16="http://schemas.microsoft.com/office/drawing/2014/main" id="{48DBED28-1AC0-90C7-0797-58FFE9B0E4E9}"/>
              </a:ext>
            </a:extLst>
          </p:cNvPr>
          <p:cNvSpPr/>
          <p:nvPr/>
        </p:nvSpPr>
        <p:spPr>
          <a:xfrm>
            <a:off x="5420345" y="5245523"/>
            <a:ext cx="1648966" cy="934081"/>
          </a:xfrm>
          <a:prstGeom prst="flowChartDocument">
            <a:avLst/>
          </a:prstGeom>
          <a:solidFill>
            <a:srgbClr val="A4FFDB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前后端并行开发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遵守规范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流程图: 文档 63">
            <a:extLst>
              <a:ext uri="{FF2B5EF4-FFF2-40B4-BE49-F238E27FC236}">
                <a16:creationId xmlns:a16="http://schemas.microsoft.com/office/drawing/2014/main" id="{2BF68D71-3253-C8B6-B7B6-2456F407FE15}"/>
              </a:ext>
            </a:extLst>
          </p:cNvPr>
          <p:cNvSpPr/>
          <p:nvPr/>
        </p:nvSpPr>
        <p:spPr>
          <a:xfrm>
            <a:off x="7676679" y="5245524"/>
            <a:ext cx="1422783" cy="934080"/>
          </a:xfrm>
          <a:prstGeom prst="flowChartDocument">
            <a:avLst/>
          </a:prstGeom>
          <a:solidFill>
            <a:srgbClr val="A4FFDB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前端、后端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流程图: 文档 64">
            <a:extLst>
              <a:ext uri="{FF2B5EF4-FFF2-40B4-BE49-F238E27FC236}">
                <a16:creationId xmlns:a16="http://schemas.microsoft.com/office/drawing/2014/main" id="{B83D1DDA-776C-8BBE-DBF4-3AB4CBE97CD9}"/>
              </a:ext>
            </a:extLst>
          </p:cNvPr>
          <p:cNvSpPr/>
          <p:nvPr/>
        </p:nvSpPr>
        <p:spPr>
          <a:xfrm>
            <a:off x="9779335" y="5245523"/>
            <a:ext cx="1422782" cy="934080"/>
          </a:xfrm>
          <a:prstGeom prst="flowChartDocument">
            <a:avLst/>
          </a:prstGeom>
          <a:solidFill>
            <a:srgbClr val="A4FFDB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前后端联调测试</a:t>
            </a:r>
          </a:p>
        </p:txBody>
      </p:sp>
      <p:sp>
        <p:nvSpPr>
          <p:cNvPr id="66" name="箭头: 虚尾 65">
            <a:extLst>
              <a:ext uri="{FF2B5EF4-FFF2-40B4-BE49-F238E27FC236}">
                <a16:creationId xmlns:a16="http://schemas.microsoft.com/office/drawing/2014/main" id="{291FC088-2B99-4F04-F432-0116CEEC0374}"/>
              </a:ext>
            </a:extLst>
          </p:cNvPr>
          <p:cNvSpPr/>
          <p:nvPr/>
        </p:nvSpPr>
        <p:spPr>
          <a:xfrm>
            <a:off x="2649165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ysClr val="windowText" lastClr="000000">
                  <a:lumMod val="95000"/>
                  <a:lumOff val="5000"/>
                  <a:tint val="66000"/>
                  <a:satMod val="160000"/>
                </a:sysClr>
              </a:gs>
              <a:gs pos="50000">
                <a:sysClr val="windowText" lastClr="000000">
                  <a:lumMod val="95000"/>
                  <a:lumOff val="5000"/>
                  <a:tint val="44500"/>
                  <a:satMod val="160000"/>
                </a:sysClr>
              </a:gs>
              <a:gs pos="100000">
                <a:sysClr val="windowText" lastClr="000000">
                  <a:lumMod val="95000"/>
                  <a:lumOff val="5000"/>
                  <a:tint val="23500"/>
                  <a:satMod val="160000"/>
                </a:sys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7" name="箭头: 虚尾 66">
            <a:extLst>
              <a:ext uri="{FF2B5EF4-FFF2-40B4-BE49-F238E27FC236}">
                <a16:creationId xmlns:a16="http://schemas.microsoft.com/office/drawing/2014/main" id="{08E94C67-1C83-2E12-C75E-E57DDCBBF459}"/>
              </a:ext>
            </a:extLst>
          </p:cNvPr>
          <p:cNvSpPr/>
          <p:nvPr/>
        </p:nvSpPr>
        <p:spPr>
          <a:xfrm>
            <a:off x="4747045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ysClr val="windowText" lastClr="000000">
                  <a:lumMod val="95000"/>
                  <a:lumOff val="5000"/>
                  <a:tint val="66000"/>
                  <a:satMod val="160000"/>
                </a:sysClr>
              </a:gs>
              <a:gs pos="50000">
                <a:sysClr val="windowText" lastClr="000000">
                  <a:lumMod val="95000"/>
                  <a:lumOff val="5000"/>
                  <a:tint val="44500"/>
                  <a:satMod val="160000"/>
                </a:sysClr>
              </a:gs>
              <a:gs pos="100000">
                <a:sysClr val="windowText" lastClr="000000">
                  <a:lumMod val="95000"/>
                  <a:lumOff val="5000"/>
                  <a:tint val="23500"/>
                  <a:satMod val="160000"/>
                </a:sys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8" name="箭头: 虚尾 67">
            <a:extLst>
              <a:ext uri="{FF2B5EF4-FFF2-40B4-BE49-F238E27FC236}">
                <a16:creationId xmlns:a16="http://schemas.microsoft.com/office/drawing/2014/main" id="{C1DAB937-4B27-151E-1AC3-02829246A779}"/>
              </a:ext>
            </a:extLst>
          </p:cNvPr>
          <p:cNvSpPr/>
          <p:nvPr/>
        </p:nvSpPr>
        <p:spPr>
          <a:xfrm>
            <a:off x="7085847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ysClr val="windowText" lastClr="000000">
                  <a:lumMod val="95000"/>
                  <a:lumOff val="5000"/>
                  <a:tint val="66000"/>
                  <a:satMod val="160000"/>
                </a:sysClr>
              </a:gs>
              <a:gs pos="50000">
                <a:sysClr val="windowText" lastClr="000000">
                  <a:lumMod val="95000"/>
                  <a:lumOff val="5000"/>
                  <a:tint val="44500"/>
                  <a:satMod val="160000"/>
                </a:sysClr>
              </a:gs>
              <a:gs pos="100000">
                <a:sysClr val="windowText" lastClr="000000">
                  <a:lumMod val="95000"/>
                  <a:lumOff val="5000"/>
                  <a:tint val="23500"/>
                  <a:satMod val="160000"/>
                </a:sys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9" name="箭头: 虚尾 68">
            <a:extLst>
              <a:ext uri="{FF2B5EF4-FFF2-40B4-BE49-F238E27FC236}">
                <a16:creationId xmlns:a16="http://schemas.microsoft.com/office/drawing/2014/main" id="{BA74470A-475E-B907-DCCA-661EE227BDB4}"/>
              </a:ext>
            </a:extLst>
          </p:cNvPr>
          <p:cNvSpPr/>
          <p:nvPr/>
        </p:nvSpPr>
        <p:spPr>
          <a:xfrm>
            <a:off x="9155827" y="5519132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ysClr val="windowText" lastClr="000000">
                  <a:lumMod val="95000"/>
                  <a:lumOff val="5000"/>
                  <a:tint val="66000"/>
                  <a:satMod val="160000"/>
                </a:sysClr>
              </a:gs>
              <a:gs pos="50000">
                <a:sysClr val="windowText" lastClr="000000">
                  <a:lumMod val="95000"/>
                  <a:lumOff val="5000"/>
                  <a:tint val="44500"/>
                  <a:satMod val="160000"/>
                </a:sysClr>
              </a:gs>
              <a:gs pos="100000">
                <a:sysClr val="windowText" lastClr="000000">
                  <a:lumMod val="95000"/>
                  <a:lumOff val="5000"/>
                  <a:tint val="23500"/>
                  <a:satMod val="160000"/>
                </a:sys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0" name="标题 4">
            <a:extLst>
              <a:ext uri="{FF2B5EF4-FFF2-40B4-BE49-F238E27FC236}">
                <a16:creationId xmlns:a16="http://schemas.microsoft.com/office/drawing/2014/main" id="{9248D9B2-6825-8020-D116-274FA3CCDC48}"/>
              </a:ext>
            </a:extLst>
          </p:cNvPr>
          <p:cNvSpPr txBox="1">
            <a:spLocks/>
          </p:cNvSpPr>
          <p:nvPr/>
        </p:nvSpPr>
        <p:spPr>
          <a:xfrm>
            <a:off x="361717" y="487746"/>
            <a:ext cx="625853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Medium" pitchFamily="18" charset="-122"/>
              </a:rPr>
              <a:t>前后端开发</a:t>
            </a:r>
          </a:p>
        </p:txBody>
      </p:sp>
      <p:sp>
        <p:nvSpPr>
          <p:cNvPr id="73" name="文本占位符 4">
            <a:extLst>
              <a:ext uri="{FF2B5EF4-FFF2-40B4-BE49-F238E27FC236}">
                <a16:creationId xmlns:a16="http://schemas.microsoft.com/office/drawing/2014/main" id="{11FAA32B-E183-BE8A-E2D4-2F66CFC961D5}"/>
              </a:ext>
            </a:extLst>
          </p:cNvPr>
          <p:cNvSpPr txBox="1">
            <a:spLocks/>
          </p:cNvSpPr>
          <p:nvPr/>
        </p:nvSpPr>
        <p:spPr>
          <a:xfrm>
            <a:off x="883606" y="1400978"/>
            <a:ext cx="2643974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前后端分离开发</a:t>
            </a:r>
          </a:p>
        </p:txBody>
      </p:sp>
    </p:spTree>
    <p:extLst>
      <p:ext uri="{BB962C8B-B14F-4D97-AF65-F5344CB8AC3E}">
        <p14:creationId xmlns:p14="http://schemas.microsoft.com/office/powerpoint/2010/main" val="21569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D03409F-2681-9CCA-6069-FF298D56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3" y="1863421"/>
            <a:ext cx="2743341" cy="203845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C802BB5-FB65-3F7B-C19E-6FD1F8DD4A20}"/>
              </a:ext>
            </a:extLst>
          </p:cNvPr>
          <p:cNvGrpSpPr/>
          <p:nvPr/>
        </p:nvGrpSpPr>
        <p:grpSpPr>
          <a:xfrm>
            <a:off x="4139000" y="2818891"/>
            <a:ext cx="6047883" cy="635241"/>
            <a:chOff x="3119265" y="2364759"/>
            <a:chExt cx="6047883" cy="6352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EF474E0-1A9D-E9AD-3940-69F7BE977C0D}"/>
                </a:ext>
              </a:extLst>
            </p:cNvPr>
            <p:cNvGrpSpPr/>
            <p:nvPr/>
          </p:nvGrpSpPr>
          <p:grpSpPr>
            <a:xfrm>
              <a:off x="3119265" y="2386938"/>
              <a:ext cx="1237362" cy="613062"/>
              <a:chOff x="2215144" y="982844"/>
              <a:chExt cx="1291893" cy="842780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D291A3F5-7DC4-6512-A7DF-8B6BB7589775}"/>
                  </a:ext>
                </a:extLst>
              </p:cNvPr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136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9">
                <a:extLst>
                  <a:ext uri="{FF2B5EF4-FFF2-40B4-BE49-F238E27FC236}">
                    <a16:creationId xmlns:a16="http://schemas.microsoft.com/office/drawing/2014/main" id="{C5E38B6D-5AA2-0F77-325E-731B9BFF49A0}"/>
                  </a:ext>
                </a:extLst>
              </p:cNvPr>
              <p:cNvSpPr txBox="1"/>
              <p:nvPr/>
            </p:nvSpPr>
            <p:spPr>
              <a:xfrm>
                <a:off x="2440238" y="1014359"/>
                <a:ext cx="1066799" cy="8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B1229CA-BE9C-499A-5362-0C5A52367E5D}"/>
                </a:ext>
              </a:extLst>
            </p:cNvPr>
            <p:cNvGrpSpPr/>
            <p:nvPr/>
          </p:nvGrpSpPr>
          <p:grpSpPr>
            <a:xfrm>
              <a:off x="4024817" y="2364759"/>
              <a:ext cx="5142331" cy="613062"/>
              <a:chOff x="4315150" y="953426"/>
              <a:chExt cx="3857250" cy="540057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E0FBD10-7D39-B679-8023-082C8E4A08CD}"/>
                  </a:ext>
                </a:extLst>
              </p:cNvPr>
              <p:cNvSpPr/>
              <p:nvPr/>
            </p:nvSpPr>
            <p:spPr>
              <a:xfrm>
                <a:off x="5610541" y="1084663"/>
                <a:ext cx="2064864" cy="33212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ans K Bold" panose="020B0800000000000000" pitchFamily="34" charset="-128"/>
                  </a:rPr>
                  <a:t>Ajax</a:t>
                </a:r>
                <a:endPara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C62AF838-9A79-552A-AAC8-49A0E2DEBFCF}"/>
                  </a:ext>
                </a:extLst>
              </p:cNvPr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4E64FF3-B94C-63D4-BE85-031968E63038}"/>
              </a:ext>
            </a:extLst>
          </p:cNvPr>
          <p:cNvGrpSpPr/>
          <p:nvPr/>
        </p:nvGrpSpPr>
        <p:grpSpPr>
          <a:xfrm>
            <a:off x="3789547" y="3887100"/>
            <a:ext cx="6047883" cy="635232"/>
            <a:chOff x="3119265" y="5156633"/>
            <a:chExt cx="6047883" cy="63523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A7A3EE-5865-3396-0C5E-FA89AF92A81B}"/>
                </a:ext>
              </a:extLst>
            </p:cNvPr>
            <p:cNvGrpSpPr/>
            <p:nvPr/>
          </p:nvGrpSpPr>
          <p:grpSpPr>
            <a:xfrm>
              <a:off x="3119265" y="5173459"/>
              <a:ext cx="1192190" cy="618406"/>
              <a:chOff x="2215144" y="2026500"/>
              <a:chExt cx="1244730" cy="850129"/>
            </a:xfrm>
          </p:grpSpPr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26008FFF-7C3E-1186-8791-2AAAA0492192}"/>
                  </a:ext>
                </a:extLst>
              </p:cNvPr>
              <p:cNvSpPr/>
              <p:nvPr/>
            </p:nvSpPr>
            <p:spPr>
              <a:xfrm>
                <a:off x="2215144" y="2033848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rgbClr val="136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文本框 10">
                <a:extLst>
                  <a:ext uri="{FF2B5EF4-FFF2-40B4-BE49-F238E27FC236}">
                    <a16:creationId xmlns:a16="http://schemas.microsoft.com/office/drawing/2014/main" id="{1D3AE5DD-2165-5C3B-C80B-62D1E8DE1D7D}"/>
                  </a:ext>
                </a:extLst>
              </p:cNvPr>
              <p:cNvSpPr txBox="1"/>
              <p:nvPr/>
            </p:nvSpPr>
            <p:spPr>
              <a:xfrm>
                <a:off x="2393075" y="2026500"/>
                <a:ext cx="1066799" cy="80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CBF90567-3003-70CA-3A7C-E01AF016AB93}"/>
                </a:ext>
              </a:extLst>
            </p:cNvPr>
            <p:cNvSpPr/>
            <p:nvPr/>
          </p:nvSpPr>
          <p:spPr>
            <a:xfrm>
              <a:off x="4024817" y="5156633"/>
              <a:ext cx="5142331" cy="613062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C76AAABA-7C78-4F9D-FAE3-98C35D2D275B}"/>
              </a:ext>
            </a:extLst>
          </p:cNvPr>
          <p:cNvSpPr/>
          <p:nvPr/>
        </p:nvSpPr>
        <p:spPr>
          <a:xfrm>
            <a:off x="6532888" y="4005118"/>
            <a:ext cx="2752794" cy="377026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前端工程化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5CD9B7A-FB81-A1C9-AFEC-2C0FE708BC36}"/>
              </a:ext>
            </a:extLst>
          </p:cNvPr>
          <p:cNvGrpSpPr/>
          <p:nvPr/>
        </p:nvGrpSpPr>
        <p:grpSpPr>
          <a:xfrm>
            <a:off x="4551539" y="1863421"/>
            <a:ext cx="6047883" cy="673277"/>
            <a:chOff x="3119265" y="4216261"/>
            <a:chExt cx="6047883" cy="63471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CECF22B-F715-4640-782B-FE268D76EAD4}"/>
                </a:ext>
              </a:extLst>
            </p:cNvPr>
            <p:cNvGrpSpPr/>
            <p:nvPr/>
          </p:nvGrpSpPr>
          <p:grpSpPr>
            <a:xfrm>
              <a:off x="3119265" y="4237912"/>
              <a:ext cx="1192190" cy="613061"/>
              <a:chOff x="2215144" y="3084852"/>
              <a:chExt cx="1244730" cy="842781"/>
            </a:xfrm>
          </p:grpSpPr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B165D34E-18AE-6F2B-3ED5-BFE1BEF27D4C}"/>
                  </a:ext>
                </a:extLst>
              </p:cNvPr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rgbClr val="136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文本框 11">
                <a:extLst>
                  <a:ext uri="{FF2B5EF4-FFF2-40B4-BE49-F238E27FC236}">
                    <a16:creationId xmlns:a16="http://schemas.microsoft.com/office/drawing/2014/main" id="{B2B5B0B0-518E-4506-07B2-7ED33C04217D}"/>
                  </a:ext>
                </a:extLst>
              </p:cNvPr>
              <p:cNvSpPr txBox="1"/>
              <p:nvPr/>
            </p:nvSpPr>
            <p:spPr>
              <a:xfrm>
                <a:off x="2393075" y="3125750"/>
                <a:ext cx="1066799" cy="757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E87AE8B0-1B82-CAC0-E794-35ABF35264C4}"/>
                </a:ext>
              </a:extLst>
            </p:cNvPr>
            <p:cNvSpPr/>
            <p:nvPr/>
          </p:nvSpPr>
          <p:spPr>
            <a:xfrm>
              <a:off x="4024817" y="4216261"/>
              <a:ext cx="5142331" cy="613062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C9A8C31-D7EA-75B5-FCDA-1735FF857589}"/>
              </a:ext>
            </a:extLst>
          </p:cNvPr>
          <p:cNvSpPr/>
          <p:nvPr/>
        </p:nvSpPr>
        <p:spPr>
          <a:xfrm>
            <a:off x="6963452" y="2034187"/>
            <a:ext cx="2752794" cy="377026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Vue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50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F6BAD8-D594-AD2E-0146-B27A3B2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11" y="2389211"/>
            <a:ext cx="1390721" cy="122561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B4428A8-936B-D5AF-3FF2-79C67A1F2A41}"/>
              </a:ext>
            </a:extLst>
          </p:cNvPr>
          <p:cNvSpPr txBox="1">
            <a:spLocks/>
          </p:cNvSpPr>
          <p:nvPr/>
        </p:nvSpPr>
        <p:spPr>
          <a:xfrm>
            <a:off x="4779555" y="1952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Vue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CFC7E92-7290-B64C-0181-722C1618F805}"/>
              </a:ext>
            </a:extLst>
          </p:cNvPr>
          <p:cNvSpPr txBox="1">
            <a:spLocks/>
          </p:cNvSpPr>
          <p:nvPr/>
        </p:nvSpPr>
        <p:spPr>
          <a:xfrm>
            <a:off x="4852126" y="2946401"/>
            <a:ext cx="5466080" cy="2625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jQuery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</a:rPr>
              <a:t>快速入门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常用指令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生命周期</a:t>
            </a:r>
            <a:endParaRPr lang="en-US" altLang="zh-CN" sz="2400" dirty="0">
              <a:solidFill>
                <a:srgbClr val="00B050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D1C348-86E0-2914-6AB0-6415A03F8B71}"/>
              </a:ext>
            </a:extLst>
          </p:cNvPr>
          <p:cNvSpPr txBox="1">
            <a:spLocks/>
          </p:cNvSpPr>
          <p:nvPr/>
        </p:nvSpPr>
        <p:spPr>
          <a:xfrm>
            <a:off x="3095207" y="2427977"/>
            <a:ext cx="1127125" cy="1148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9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9036C5C-240D-5D69-C03F-74633C419F9B}"/>
              </a:ext>
            </a:extLst>
          </p:cNvPr>
          <p:cNvGrpSpPr/>
          <p:nvPr/>
        </p:nvGrpSpPr>
        <p:grpSpPr>
          <a:xfrm>
            <a:off x="782320" y="1185620"/>
            <a:ext cx="10526664" cy="2626963"/>
            <a:chOff x="782320" y="1654698"/>
            <a:chExt cx="10526664" cy="208358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0DD1AFA-6C0C-7F8A-778B-57C49916CB58}"/>
                </a:ext>
              </a:extLst>
            </p:cNvPr>
            <p:cNvGrpSpPr/>
            <p:nvPr/>
          </p:nvGrpSpPr>
          <p:grpSpPr>
            <a:xfrm>
              <a:off x="782320" y="1654698"/>
              <a:ext cx="10526664" cy="2083584"/>
              <a:chOff x="920209" y="1823315"/>
              <a:chExt cx="10322211" cy="2083584"/>
            </a:xfrm>
          </p:grpSpPr>
          <p:sp>
            <p:nvSpPr>
              <p:cNvPr id="6" name="矩形: 对角圆角 5">
                <a:extLst>
                  <a:ext uri="{FF2B5EF4-FFF2-40B4-BE49-F238E27FC236}">
                    <a16:creationId xmlns:a16="http://schemas.microsoft.com/office/drawing/2014/main" id="{90A47D86-01DE-6576-D94A-0AD0300CF30F}"/>
                  </a:ext>
                </a:extLst>
              </p:cNvPr>
              <p:cNvSpPr/>
              <p:nvPr/>
            </p:nvSpPr>
            <p:spPr>
              <a:xfrm>
                <a:off x="920209" y="1823316"/>
                <a:ext cx="10322211" cy="2083583"/>
              </a:xfrm>
              <a:prstGeom prst="round2DiagRect">
                <a:avLst>
                  <a:gd name="adj1" fmla="val 6871"/>
                  <a:gd name="adj2" fmla="val 6533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tIns="540000" bIns="180000" rtlCol="0" anchor="ctr"/>
              <a:lstStyle/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jQuery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严格意义上讲并非是框架，</a:t>
                </a:r>
                <a:r>
                  <a:rPr lang="zh-CN" altLang="en-US" sz="2000" kern="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而是一套简洁、快速、灵活的</a:t>
                </a:r>
                <a:r>
                  <a:rPr lang="en-US" altLang="zh-CN" sz="2000" kern="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JavaScript</a:t>
                </a:r>
                <a:r>
                  <a:rPr lang="zh-CN" altLang="en-US" sz="2000" kern="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脚本库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jQuery 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简化了 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JavaScript 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编程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主要用于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DOM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操作，包括查找、修改和删除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HTML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元素、事件处理等等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marR="0" lvl="1" indent="-2857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https://jquery.com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</a:t>
                </a:r>
              </a:p>
            </p:txBody>
          </p:sp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1AA8CF54-AB64-F351-80D5-C4CFF6A6F410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869603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jQuery</a:t>
                </a:r>
              </a:p>
            </p:txBody>
          </p:sp>
        </p:grpSp>
        <p:sp>
          <p:nvSpPr>
            <p:cNvPr id="5" name="Shape 2706">
              <a:extLst>
                <a:ext uri="{FF2B5EF4-FFF2-40B4-BE49-F238E27FC236}">
                  <a16:creationId xmlns:a16="http://schemas.microsoft.com/office/drawing/2014/main" id="{53A0F337-A75F-8DAA-3A29-780757720070}"/>
                </a:ext>
              </a:extLst>
            </p:cNvPr>
            <p:cNvSpPr/>
            <p:nvPr/>
          </p:nvSpPr>
          <p:spPr>
            <a:xfrm>
              <a:off x="883016" y="1715759"/>
              <a:ext cx="384850" cy="320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281" y="6871"/>
                  </a:moveTo>
                  <a:cubicBezTo>
                    <a:pt x="12915" y="6830"/>
                    <a:pt x="11990" y="7537"/>
                    <a:pt x="11505" y="8992"/>
                  </a:cubicBezTo>
                  <a:cubicBezTo>
                    <a:pt x="11755" y="8897"/>
                    <a:pt x="11997" y="8849"/>
                    <a:pt x="12232" y="8849"/>
                  </a:cubicBezTo>
                  <a:cubicBezTo>
                    <a:pt x="12732" y="8849"/>
                    <a:pt x="12952" y="9108"/>
                    <a:pt x="12893" y="9624"/>
                  </a:cubicBezTo>
                  <a:cubicBezTo>
                    <a:pt x="12864" y="9937"/>
                    <a:pt x="12643" y="10393"/>
                    <a:pt x="12232" y="10991"/>
                  </a:cubicBezTo>
                  <a:cubicBezTo>
                    <a:pt x="11821" y="11589"/>
                    <a:pt x="11513" y="11888"/>
                    <a:pt x="11307" y="11888"/>
                  </a:cubicBezTo>
                  <a:cubicBezTo>
                    <a:pt x="11043" y="11888"/>
                    <a:pt x="10800" y="11426"/>
                    <a:pt x="10580" y="10502"/>
                  </a:cubicBezTo>
                  <a:cubicBezTo>
                    <a:pt x="10506" y="10230"/>
                    <a:pt x="10374" y="9536"/>
                    <a:pt x="10183" y="8421"/>
                  </a:cubicBezTo>
                  <a:cubicBezTo>
                    <a:pt x="10007" y="7388"/>
                    <a:pt x="9537" y="6905"/>
                    <a:pt x="8774" y="6973"/>
                  </a:cubicBezTo>
                  <a:cubicBezTo>
                    <a:pt x="8450" y="7000"/>
                    <a:pt x="7966" y="7272"/>
                    <a:pt x="7320" y="7789"/>
                  </a:cubicBezTo>
                  <a:cubicBezTo>
                    <a:pt x="6849" y="8183"/>
                    <a:pt x="6372" y="8577"/>
                    <a:pt x="5888" y="8972"/>
                  </a:cubicBezTo>
                  <a:lnTo>
                    <a:pt x="6350" y="9522"/>
                  </a:lnTo>
                  <a:cubicBezTo>
                    <a:pt x="6790" y="9237"/>
                    <a:pt x="7047" y="9094"/>
                    <a:pt x="7121" y="9094"/>
                  </a:cubicBezTo>
                  <a:cubicBezTo>
                    <a:pt x="7459" y="9094"/>
                    <a:pt x="7774" y="9583"/>
                    <a:pt x="8068" y="10562"/>
                  </a:cubicBezTo>
                  <a:cubicBezTo>
                    <a:pt x="8333" y="11460"/>
                    <a:pt x="8597" y="12358"/>
                    <a:pt x="8861" y="13255"/>
                  </a:cubicBezTo>
                  <a:cubicBezTo>
                    <a:pt x="9258" y="14234"/>
                    <a:pt x="9743" y="14723"/>
                    <a:pt x="10316" y="14723"/>
                  </a:cubicBezTo>
                  <a:cubicBezTo>
                    <a:pt x="11241" y="14723"/>
                    <a:pt x="12372" y="13921"/>
                    <a:pt x="13709" y="12317"/>
                  </a:cubicBezTo>
                  <a:cubicBezTo>
                    <a:pt x="15001" y="10780"/>
                    <a:pt x="15669" y="9570"/>
                    <a:pt x="15713" y="8686"/>
                  </a:cubicBezTo>
                  <a:cubicBezTo>
                    <a:pt x="15772" y="7503"/>
                    <a:pt x="15295" y="6898"/>
                    <a:pt x="14281" y="6871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F9F58FD4-2185-39A0-CC19-D762F800F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12" b="22961"/>
          <a:stretch/>
        </p:blipFill>
        <p:spPr>
          <a:xfrm>
            <a:off x="573097" y="4000942"/>
            <a:ext cx="4789321" cy="2793774"/>
          </a:xfrm>
          <a:prstGeom prst="rect">
            <a:avLst/>
          </a:prstGeom>
        </p:spPr>
      </p:pic>
      <p:sp>
        <p:nvSpPr>
          <p:cNvPr id="14" name="!!矩形: 圆角 7">
            <a:extLst>
              <a:ext uri="{FF2B5EF4-FFF2-40B4-BE49-F238E27FC236}">
                <a16:creationId xmlns:a16="http://schemas.microsoft.com/office/drawing/2014/main" id="{65CD901D-13A5-ECA2-E730-11EEA2A744D5}"/>
              </a:ext>
            </a:extLst>
          </p:cNvPr>
          <p:cNvSpPr/>
          <p:nvPr/>
        </p:nvSpPr>
        <p:spPr>
          <a:xfrm>
            <a:off x="5709814" y="4701268"/>
            <a:ext cx="5844177" cy="777383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&lt;script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language="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javascript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src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="JS/jquery-3.7.1.min.js"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&gt;&lt;/script&gt;</a:t>
            </a:r>
          </a:p>
        </p:txBody>
      </p:sp>
      <p:sp>
        <p:nvSpPr>
          <p:cNvPr id="15" name="标题 2">
            <a:extLst>
              <a:ext uri="{FF2B5EF4-FFF2-40B4-BE49-F238E27FC236}">
                <a16:creationId xmlns:a16="http://schemas.microsoft.com/office/drawing/2014/main" id="{18330AB3-E01A-EB0A-EEF0-D3B5353F340B}"/>
              </a:ext>
            </a:extLst>
          </p:cNvPr>
          <p:cNvSpPr txBox="1">
            <a:spLocks/>
          </p:cNvSpPr>
          <p:nvPr/>
        </p:nvSpPr>
        <p:spPr>
          <a:xfrm>
            <a:off x="5709814" y="4067811"/>
            <a:ext cx="181277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引入</a:t>
            </a:r>
            <a:r>
              <a:rPr lang="en-US" altLang="zh-CN" dirty="0"/>
              <a:t>jQuery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238CB022-3FC9-D9FD-A04F-46E54CD74365}"/>
              </a:ext>
            </a:extLst>
          </p:cNvPr>
          <p:cNvSpPr/>
          <p:nvPr/>
        </p:nvSpPr>
        <p:spPr>
          <a:xfrm>
            <a:off x="5709814" y="5737072"/>
            <a:ext cx="5844177" cy="777383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&lt;script 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src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="JS/jquery-3.7.1.min.js"  type="text/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javascript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"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&gt;&lt;/script&gt;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C6CCD58-03C4-2F09-BC16-383993B18A7D}"/>
              </a:ext>
            </a:extLst>
          </p:cNvPr>
          <p:cNvSpPr/>
          <p:nvPr/>
        </p:nvSpPr>
        <p:spPr>
          <a:xfrm>
            <a:off x="10608594" y="4693233"/>
            <a:ext cx="945397" cy="396726"/>
          </a:xfrm>
          <a:prstGeom prst="roundRect">
            <a:avLst>
              <a:gd name="adj" fmla="val 14696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latin typeface="Calibri"/>
                <a:ea typeface="黑体"/>
              </a:rPr>
              <a:t>方式一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371D73F-2CE7-8ABC-ACE5-8ECCD19AC73E}"/>
              </a:ext>
            </a:extLst>
          </p:cNvPr>
          <p:cNvSpPr/>
          <p:nvPr/>
        </p:nvSpPr>
        <p:spPr>
          <a:xfrm>
            <a:off x="10600845" y="6117729"/>
            <a:ext cx="945397" cy="396726"/>
          </a:xfrm>
          <a:prstGeom prst="roundRect">
            <a:avLst>
              <a:gd name="adj" fmla="val 14696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latin typeface="Calibri"/>
                <a:ea typeface="黑体"/>
              </a:rPr>
              <a:t>方式二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0D446C7B-7748-803F-8015-E752457169CA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</p:spTree>
    <p:extLst>
      <p:ext uri="{BB962C8B-B14F-4D97-AF65-F5344CB8AC3E}">
        <p14:creationId xmlns:p14="http://schemas.microsoft.com/office/powerpoint/2010/main" val="167039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2">
            <a:extLst>
              <a:ext uri="{FF2B5EF4-FFF2-40B4-BE49-F238E27FC236}">
                <a16:creationId xmlns:a16="http://schemas.microsoft.com/office/drawing/2014/main" id="{0D446C7B-7748-803F-8015-E752457169CA}"/>
              </a:ext>
            </a:extLst>
          </p:cNvPr>
          <p:cNvSpPr txBox="1">
            <a:spLocks/>
          </p:cNvSpPr>
          <p:nvPr/>
        </p:nvSpPr>
        <p:spPr>
          <a:xfrm>
            <a:off x="427416" y="197312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D7B5F4-5C55-E947-C860-4519179094E0}"/>
              </a:ext>
            </a:extLst>
          </p:cNvPr>
          <p:cNvSpPr/>
          <p:nvPr/>
        </p:nvSpPr>
        <p:spPr>
          <a:xfrm>
            <a:off x="1019720" y="1889130"/>
            <a:ext cx="3504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i="1" dirty="0">
                <a:solidFill>
                  <a:srgbClr val="0070C0"/>
                </a:solidFill>
                <a:latin typeface="Calibri"/>
                <a:ea typeface="宋体" panose="02010600030101010101" pitchFamily="2" charset="-122"/>
              </a:rPr>
              <a:t>从一个</a:t>
            </a:r>
            <a:r>
              <a:rPr lang="en-US" sz="2000" b="1" i="1" dirty="0">
                <a:solidFill>
                  <a:srgbClr val="0070C0"/>
                </a:solidFill>
                <a:latin typeface="Calibri"/>
              </a:rPr>
              <a:t>"$"</a:t>
            </a:r>
            <a:r>
              <a:rPr lang="zh-CN" altLang="en-US" sz="2000" b="1" i="1" dirty="0">
                <a:solidFill>
                  <a:srgbClr val="0070C0"/>
                </a:solidFill>
                <a:latin typeface="Calibri"/>
                <a:ea typeface="宋体" panose="02010600030101010101" pitchFamily="2" charset="-122"/>
              </a:rPr>
              <a:t>符号和一对</a:t>
            </a:r>
            <a:r>
              <a:rPr lang="en-US" sz="2000" b="1" i="1" dirty="0">
                <a:solidFill>
                  <a:srgbClr val="0070C0"/>
                </a:solidFill>
                <a:latin typeface="Calibri"/>
              </a:rPr>
              <a:t>"()"</a:t>
            </a:r>
            <a:r>
              <a:rPr lang="zh-CN" altLang="en-US" sz="2000" b="1" i="1" dirty="0">
                <a:solidFill>
                  <a:srgbClr val="0070C0"/>
                </a:solidFill>
                <a:latin typeface="Calibri"/>
                <a:ea typeface="宋体" panose="02010600030101010101" pitchFamily="2" charset="-122"/>
              </a:rPr>
              <a:t>开始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CCF2E3-97D8-0BEE-4FD4-FE7F318D22BF}"/>
              </a:ext>
            </a:extLst>
          </p:cNvPr>
          <p:cNvSpPr/>
          <p:nvPr/>
        </p:nvSpPr>
        <p:spPr>
          <a:xfrm>
            <a:off x="721200" y="2606375"/>
            <a:ext cx="5749342" cy="337675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在参数中使用标签名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$("div")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：用于获取文档中全部的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&lt;div&gt;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。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在参数中使用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$("#username")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：用于获取文档中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ID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属性值为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username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的一个元素。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在参数中使用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类名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$(".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btn_grey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")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：用于获取文档中使用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CSS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类名为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btn_grey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的所有元素</a:t>
            </a:r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01A7DE75-FCD5-6E8D-69AC-52F2754FD839}"/>
              </a:ext>
            </a:extLst>
          </p:cNvPr>
          <p:cNvSpPr txBox="1">
            <a:spLocks/>
          </p:cNvSpPr>
          <p:nvPr/>
        </p:nvSpPr>
        <p:spPr>
          <a:xfrm>
            <a:off x="721200" y="1100872"/>
            <a:ext cx="567185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jQuery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快速入门</a:t>
            </a:r>
          </a:p>
        </p:txBody>
      </p:sp>
      <p:sp>
        <p:nvSpPr>
          <p:cNvPr id="26" name="!!矩形: 圆角 7">
            <a:extLst>
              <a:ext uri="{FF2B5EF4-FFF2-40B4-BE49-F238E27FC236}">
                <a16:creationId xmlns:a16="http://schemas.microsoft.com/office/drawing/2014/main" id="{F1C2CF53-2CAA-F00A-6597-D35F90DF10B1}"/>
              </a:ext>
            </a:extLst>
          </p:cNvPr>
          <p:cNvSpPr/>
          <p:nvPr/>
        </p:nvSpPr>
        <p:spPr>
          <a:xfrm>
            <a:off x="6775806" y="2089185"/>
            <a:ext cx="5103646" cy="1339815"/>
          </a:xfrm>
          <a:prstGeom prst="roundRect">
            <a:avLst>
              <a:gd name="adj" fmla="val 4917"/>
            </a:avLst>
          </a:prstGeom>
          <a:solidFill>
            <a:srgbClr val="FFFFE4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lg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&lt;div class="nav"&gt;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我是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nav div&lt;/div&gt;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&lt;script&gt;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console.log($(".nav"));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rPr>
              <a:t>&lt;/script&gt;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4ACCC73-F771-730D-AB31-A6F6753F9492}"/>
              </a:ext>
            </a:extLst>
          </p:cNvPr>
          <p:cNvSpPr/>
          <p:nvPr/>
        </p:nvSpPr>
        <p:spPr>
          <a:xfrm>
            <a:off x="10670583" y="3032274"/>
            <a:ext cx="1208869" cy="396726"/>
          </a:xfrm>
          <a:prstGeom prst="roundRect">
            <a:avLst>
              <a:gd name="adj" fmla="val 14696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latin typeface="Calibri"/>
                <a:ea typeface="黑体"/>
              </a:rPr>
              <a:t>类选择器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AFCF53-50CB-3CAD-A920-03F058D6E1A9}"/>
              </a:ext>
            </a:extLst>
          </p:cNvPr>
          <p:cNvSpPr txBox="1"/>
          <p:nvPr/>
        </p:nvSpPr>
        <p:spPr>
          <a:xfrm>
            <a:off x="6775806" y="4716673"/>
            <a:ext cx="51036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教程网址：</a:t>
            </a:r>
            <a:endParaRPr lang="en-US" altLang="zh-CN" sz="2000" dirty="0"/>
          </a:p>
          <a:p>
            <a:r>
              <a:rPr lang="en-US" altLang="zh-CN" sz="2000" dirty="0"/>
              <a:t>https://www.w3school.com.cn/jquery/index.asp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127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2A24D6-40D0-DD50-034C-395D6029D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7"/>
          <a:stretch/>
        </p:blipFill>
        <p:spPr>
          <a:xfrm>
            <a:off x="1041895" y="3673485"/>
            <a:ext cx="5003757" cy="2524789"/>
          </a:xfrm>
          <a:prstGeom prst="rect">
            <a:avLst/>
          </a:prstGeom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6B5EAF56-BB4D-350C-4070-66A24545426C}"/>
              </a:ext>
            </a:extLst>
          </p:cNvPr>
          <p:cNvSpPr/>
          <p:nvPr/>
        </p:nvSpPr>
        <p:spPr>
          <a:xfrm>
            <a:off x="782320" y="1103061"/>
            <a:ext cx="10526664" cy="2575507"/>
          </a:xfrm>
          <a:prstGeom prst="round2DiagRect">
            <a:avLst>
              <a:gd name="adj1" fmla="val 6871"/>
              <a:gd name="adj2" fmla="val 6533"/>
            </a:avLst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</a:ln>
          <a:effectLst/>
        </p:spPr>
        <p:txBody>
          <a:bodyPr tIns="540000" bIns="180000" rtlCol="0" anchor="ctr"/>
          <a:lstStyle/>
          <a:p>
            <a:pPr marL="360000" marR="0" lvl="1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是一套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前端框架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免除原生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操作，简化书写。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marR="0" lvl="1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MVVM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(Model-View-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ViewModel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思想，实现数据的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双向绑定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，将编程的关注点放在数据上。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marR="0" lvl="1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https://v2.cn.vuejs.org/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marR="0" lvl="1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kern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参考教程：</a:t>
            </a:r>
            <a:endParaRPr lang="en-US" altLang="zh-CN" sz="2000" kern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50" marR="0" lvl="1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kern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5"/>
              </a:rPr>
              <a:t>https://www.bilibili.com/video/BV1Zy4y1K7SH/?spm_id_from=333.337.search-card.all.click</a:t>
            </a:r>
            <a:endParaRPr lang="en-US" altLang="zh-CN" sz="1600" kern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lvl="1" indent="-285750">
              <a:buFont typeface="Wingdings" panose="05000000000000000000" pitchFamily="2" charset="2"/>
              <a:buChar char="l"/>
              <a:defRPr/>
            </a:pPr>
            <a:r>
              <a:rPr lang="en-US" altLang="zh-CN" sz="2000" kern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React</a:t>
            </a:r>
            <a:r>
              <a:rPr lang="zh-CN" altLang="en-US" sz="2000" kern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600" kern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6"/>
              </a:rPr>
              <a:t>https://www.bilibili.com/video/BV1gh411U7JD/?spm_id_from=333.337.search-card.all.click&amp;vd_source=ac91fb62804c071d4eccecb34f228a2a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50" marR="0" lvl="1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对角圆角 9">
            <a:extLst>
              <a:ext uri="{FF2B5EF4-FFF2-40B4-BE49-F238E27FC236}">
                <a16:creationId xmlns:a16="http://schemas.microsoft.com/office/drawing/2014/main" id="{E875E3B5-BC47-20FA-A4DA-F798D40D5D1F}"/>
              </a:ext>
            </a:extLst>
          </p:cNvPr>
          <p:cNvSpPr/>
          <p:nvPr/>
        </p:nvSpPr>
        <p:spPr>
          <a:xfrm>
            <a:off x="782320" y="6198274"/>
            <a:ext cx="10526664" cy="557696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框架：是一个半成品软件，是一套可重用的、通用的、软件基础代码模型。基于框架进行开发，更加快捷、更加高效。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077CCB30-B31D-38B3-54B3-3B21F565E2B9}"/>
              </a:ext>
            </a:extLst>
          </p:cNvPr>
          <p:cNvSpPr txBox="1">
            <a:spLocks/>
          </p:cNvSpPr>
          <p:nvPr/>
        </p:nvSpPr>
        <p:spPr>
          <a:xfrm>
            <a:off x="380921" y="102030"/>
            <a:ext cx="10698800" cy="9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Vue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672BE1-2CB1-DA56-DCFC-F909460C6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37" y="3775443"/>
            <a:ext cx="3094495" cy="23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10944</TotalTime>
  <Words>2774</Words>
  <Application>Microsoft Office PowerPoint</Application>
  <PresentationFormat>宽屏</PresentationFormat>
  <Paragraphs>488</Paragraphs>
  <Slides>35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Alibaba PuHuiTi Medium</vt:lpstr>
      <vt:lpstr>Alibaba PuHuiTi R</vt:lpstr>
      <vt:lpstr>Helvetica Neue</vt:lpstr>
      <vt:lpstr>阿里巴巴普惠体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Ajax</vt:lpstr>
      <vt:lpstr>同步与异步</vt:lpstr>
      <vt:lpstr>PowerPoint 演示文稿</vt:lpstr>
      <vt:lpstr>PowerPoint 演示文稿</vt:lpstr>
      <vt:lpstr>PowerPoint 演示文稿</vt:lpstr>
      <vt:lpstr>PowerPoint 演示文稿</vt:lpstr>
      <vt:lpstr>前端工程化</vt:lpstr>
      <vt:lpstr>前端工程化</vt:lpstr>
      <vt:lpstr>前端工程化</vt:lpstr>
      <vt:lpstr>前端工程化</vt:lpstr>
      <vt:lpstr>前端工程化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什么是线性结构(Linear Structure)？</dc:title>
  <dc:creator>He Xiaoyu</dc:creator>
  <cp:lastModifiedBy>e2232</cp:lastModifiedBy>
  <cp:revision>950</cp:revision>
  <dcterms:created xsi:type="dcterms:W3CDTF">2022-10-08T06:09:03Z</dcterms:created>
  <dcterms:modified xsi:type="dcterms:W3CDTF">2023-10-30T05:18:50Z</dcterms:modified>
</cp:coreProperties>
</file>